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Montserrat Light" pitchFamily="2" charset="0"/>
      <p:regular r:id="rId20"/>
    </p:embeddedFont>
    <p:embeddedFont>
      <p:font typeface="Source Sans 3" panose="020B0303030403090204" pitchFamily="34"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9"/>
    <p:restoredTop sz="94610"/>
  </p:normalViewPr>
  <p:slideViewPr>
    <p:cSldViewPr snapToGrid="0" snapToObjects="1">
      <p:cViewPr varScale="1">
        <p:scale>
          <a:sx n="85" d="100"/>
          <a:sy n="85" d="100"/>
        </p:scale>
        <p:origin x="208"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7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4.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78562"/>
            <a:ext cx="7416403" cy="2103834"/>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India’s First Tilt-Rotor VTOL Drone Revolution</a:t>
            </a:r>
            <a:endParaRPr lang="en-US" sz="4400" dirty="0"/>
          </a:p>
        </p:txBody>
      </p:sp>
      <p:sp>
        <p:nvSpPr>
          <p:cNvPr id="4" name="Text 1"/>
          <p:cNvSpPr/>
          <p:nvPr/>
        </p:nvSpPr>
        <p:spPr>
          <a:xfrm>
            <a:off x="6350198" y="3352562"/>
            <a:ext cx="74164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Unveiling a new era in Indian aerial technology, Verot is set to redefine versatility and efficiency in drone operations.</a:t>
            </a:r>
            <a:endParaRPr lang="en-US" sz="1900" dirty="0"/>
          </a:p>
        </p:txBody>
      </p:sp>
      <p:sp>
        <p:nvSpPr>
          <p:cNvPr id="5" name="Text 2"/>
          <p:cNvSpPr/>
          <p:nvPr/>
        </p:nvSpPr>
        <p:spPr>
          <a:xfrm>
            <a:off x="6720364" y="4648200"/>
            <a:ext cx="7046238" cy="1777365"/>
          </a:xfrm>
          <a:prstGeom prst="rect">
            <a:avLst/>
          </a:prstGeom>
          <a:noFill/>
          <a:ln/>
        </p:spPr>
        <p:txBody>
          <a:bodyPr wrap="square" lIns="0" tIns="0" rIns="0" bIns="0" rtlCol="0" anchor="t"/>
          <a:lstStyle/>
          <a:p>
            <a:pPr marL="0" indent="0" algn="l">
              <a:lnSpc>
                <a:spcPts val="2300"/>
              </a:lnSpc>
              <a:buNone/>
            </a:pPr>
            <a:r>
              <a:rPr lang="en-US" sz="1550" dirty="0">
                <a:solidFill>
                  <a:srgbClr val="E2E6E9"/>
                </a:solidFill>
                <a:latin typeface="Source Sans 3" pitchFamily="34" charset="0"/>
                <a:ea typeface="Source Sans 3" pitchFamily="34" charset="-122"/>
                <a:cs typeface="Source Sans 3" pitchFamily="34" charset="-120"/>
              </a:rPr>
              <a:t>InnovAct 2025 — Robotics and DronesAmlan Jyoti (25BEE0085)Bhavesh (25BEE0079)Devang Tulsyan (25BEE0072)Aratrika Chakravarty (25BEE0083)</a:t>
            </a:r>
            <a:endParaRPr lang="en-GB" sz="1550" dirty="0">
              <a:solidFill>
                <a:srgbClr val="E2E6E9"/>
              </a:solidFill>
              <a:latin typeface="Source Sans 3" pitchFamily="34" charset="0"/>
              <a:ea typeface="Source Sans 3" pitchFamily="34" charset="-122"/>
              <a:cs typeface="Source Sans 3" pitchFamily="34" charset="-120"/>
            </a:endParaRPr>
          </a:p>
          <a:p>
            <a:pPr marL="0" indent="0" algn="l">
              <a:lnSpc>
                <a:spcPts val="2300"/>
              </a:lnSpc>
              <a:buNone/>
            </a:pPr>
            <a:r>
              <a:rPr lang="en-GB" sz="1550" dirty="0" err="1">
                <a:solidFill>
                  <a:srgbClr val="E2E6E9"/>
                </a:solidFill>
                <a:latin typeface="Source Sans 3" pitchFamily="34" charset="0"/>
              </a:rPr>
              <a:t>Yukti</a:t>
            </a:r>
            <a:r>
              <a:rPr lang="en-GB" sz="1550">
                <a:solidFill>
                  <a:srgbClr val="E2E6E9"/>
                </a:solidFill>
                <a:latin typeface="Source Sans 3" pitchFamily="34" charset="0"/>
              </a:rPr>
              <a:t> ID – IR2025-995960</a:t>
            </a:r>
            <a:endParaRPr lang="en-US" sz="1550" dirty="0"/>
          </a:p>
        </p:txBody>
      </p:sp>
      <p:sp>
        <p:nvSpPr>
          <p:cNvPr id="6" name="Text 3"/>
          <p:cNvSpPr/>
          <p:nvPr/>
        </p:nvSpPr>
        <p:spPr>
          <a:xfrm>
            <a:off x="6720364" y="6703219"/>
            <a:ext cx="7046238"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7" name="Shape 4"/>
          <p:cNvSpPr/>
          <p:nvPr/>
        </p:nvSpPr>
        <p:spPr>
          <a:xfrm>
            <a:off x="6350198" y="4370546"/>
            <a:ext cx="30480" cy="2980492"/>
          </a:xfrm>
          <a:prstGeom prst="rect">
            <a:avLst/>
          </a:prstGeom>
          <a:solidFill>
            <a:srgbClr val="FFFFFF"/>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3062883"/>
            <a:ext cx="7416403" cy="2103834"/>
          </a:xfrm>
          <a:prstGeom prst="rect">
            <a:avLst/>
          </a:prstGeom>
          <a:noFill/>
          <a:ln/>
        </p:spPr>
        <p:txBody>
          <a:bodyPr wrap="square" lIns="0" tIns="0" rIns="0" bIns="0" rtlCol="0" anchor="t"/>
          <a:lstStyle/>
          <a:p>
            <a:pPr marL="0" indent="0" algn="ctr">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From Hover to Cruise: The Future of Indian VTOL Flight</a:t>
            </a:r>
            <a:endParaRPr lang="en-US" sz="4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1840" y="339328"/>
            <a:ext cx="6426756" cy="262890"/>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Our Journey: Overcoming Challenges, Charting the Future</a:t>
            </a:r>
            <a:endParaRPr lang="en-US" sz="1650" dirty="0"/>
          </a:p>
        </p:txBody>
      </p:sp>
      <p:sp>
        <p:nvSpPr>
          <p:cNvPr id="3" name="Shape 1"/>
          <p:cNvSpPr/>
          <p:nvPr/>
        </p:nvSpPr>
        <p:spPr>
          <a:xfrm>
            <a:off x="7307580" y="787241"/>
            <a:ext cx="15240" cy="2763322"/>
          </a:xfrm>
          <a:prstGeom prst="roundRect">
            <a:avLst>
              <a:gd name="adj" fmla="val 91104"/>
            </a:avLst>
          </a:prstGeom>
          <a:solidFill>
            <a:srgbClr val="494A4B"/>
          </a:solidFill>
          <a:ln/>
        </p:spPr>
      </p:sp>
      <p:sp>
        <p:nvSpPr>
          <p:cNvPr id="4" name="Shape 2"/>
          <p:cNvSpPr/>
          <p:nvPr/>
        </p:nvSpPr>
        <p:spPr>
          <a:xfrm>
            <a:off x="7145417" y="883682"/>
            <a:ext cx="185023" cy="15240"/>
          </a:xfrm>
          <a:prstGeom prst="roundRect">
            <a:avLst>
              <a:gd name="adj" fmla="val 91104"/>
            </a:avLst>
          </a:prstGeom>
          <a:solidFill>
            <a:srgbClr val="494A4B"/>
          </a:solidFill>
          <a:ln/>
        </p:spPr>
      </p:sp>
      <p:sp>
        <p:nvSpPr>
          <p:cNvPr id="5" name="Shape 3"/>
          <p:cNvSpPr/>
          <p:nvPr/>
        </p:nvSpPr>
        <p:spPr>
          <a:xfrm>
            <a:off x="7280493" y="856595"/>
            <a:ext cx="69413" cy="69413"/>
          </a:xfrm>
          <a:prstGeom prst="roundRect">
            <a:avLst>
              <a:gd name="adj" fmla="val 658666"/>
            </a:avLst>
          </a:prstGeom>
          <a:solidFill>
            <a:srgbClr val="FFFFFF"/>
          </a:solidFill>
          <a:ln/>
        </p:spPr>
      </p:sp>
      <p:sp>
        <p:nvSpPr>
          <p:cNvPr id="6" name="Text 4"/>
          <p:cNvSpPr/>
          <p:nvPr/>
        </p:nvSpPr>
        <p:spPr>
          <a:xfrm>
            <a:off x="5422583" y="819031"/>
            <a:ext cx="1522452"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Engineering the Impossible</a:t>
            </a:r>
            <a:endParaRPr lang="en-US" sz="800" dirty="0"/>
          </a:p>
        </p:txBody>
      </p:sp>
      <p:sp>
        <p:nvSpPr>
          <p:cNvPr id="7" name="Text 5"/>
          <p:cNvSpPr/>
          <p:nvPr/>
        </p:nvSpPr>
        <p:spPr>
          <a:xfrm>
            <a:off x="431840" y="1005840"/>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Developing the precise tilt-rotor mechanism and integrating complex flight control algorithms for seamless VTOL and horizontal flight demanded rigorous R&amp;D and countless iterations. We conquered this through dedicated expertise and advanced simulation.</a:t>
            </a:r>
            <a:endParaRPr lang="en-US" sz="700" dirty="0"/>
          </a:p>
        </p:txBody>
      </p:sp>
      <p:sp>
        <p:nvSpPr>
          <p:cNvPr id="8" name="Shape 6"/>
          <p:cNvSpPr/>
          <p:nvPr/>
        </p:nvSpPr>
        <p:spPr>
          <a:xfrm>
            <a:off x="7299960" y="1438870"/>
            <a:ext cx="185023" cy="15240"/>
          </a:xfrm>
          <a:prstGeom prst="roundRect">
            <a:avLst>
              <a:gd name="adj" fmla="val 91104"/>
            </a:avLst>
          </a:prstGeom>
          <a:solidFill>
            <a:srgbClr val="494A4B"/>
          </a:solidFill>
          <a:ln/>
        </p:spPr>
      </p:sp>
      <p:sp>
        <p:nvSpPr>
          <p:cNvPr id="9" name="Shape 7"/>
          <p:cNvSpPr/>
          <p:nvPr/>
        </p:nvSpPr>
        <p:spPr>
          <a:xfrm>
            <a:off x="7280493" y="1411784"/>
            <a:ext cx="69413" cy="69413"/>
          </a:xfrm>
          <a:prstGeom prst="roundRect">
            <a:avLst>
              <a:gd name="adj" fmla="val 658666"/>
            </a:avLst>
          </a:prstGeom>
          <a:solidFill>
            <a:srgbClr val="FFFFFF"/>
          </a:solidFill>
          <a:ln/>
        </p:spPr>
      </p:sp>
      <p:sp>
        <p:nvSpPr>
          <p:cNvPr id="10" name="Text 8"/>
          <p:cNvSpPr/>
          <p:nvPr/>
        </p:nvSpPr>
        <p:spPr>
          <a:xfrm>
            <a:off x="7685365" y="1374219"/>
            <a:ext cx="1202174" cy="131326"/>
          </a:xfrm>
          <a:prstGeom prst="rect">
            <a:avLst/>
          </a:prstGeom>
          <a:noFill/>
          <a:ln/>
        </p:spPr>
        <p:txBody>
          <a:bodyPr wrap="none" lIns="0" tIns="0" rIns="0" bIns="0" rtlCol="0" anchor="t"/>
          <a:lstStyle/>
          <a:p>
            <a:pPr marL="0" indent="0" algn="l">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Localising Production</a:t>
            </a:r>
            <a:endParaRPr lang="en-US" sz="800" dirty="0"/>
          </a:p>
        </p:txBody>
      </p:sp>
      <p:sp>
        <p:nvSpPr>
          <p:cNvPr id="11" name="Text 9"/>
          <p:cNvSpPr/>
          <p:nvPr/>
        </p:nvSpPr>
        <p:spPr>
          <a:xfrm>
            <a:off x="7685365" y="1561028"/>
            <a:ext cx="6513195" cy="277416"/>
          </a:xfrm>
          <a:prstGeom prst="rect">
            <a:avLst/>
          </a:prstGeom>
          <a:noFill/>
          <a:ln/>
        </p:spPr>
        <p:txBody>
          <a:bodyPr wrap="square" lIns="0" tIns="0" rIns="0" bIns="0" rtlCol="0" anchor="t"/>
          <a:lstStyle/>
          <a:p>
            <a:pPr marL="0" indent="0" algn="l">
              <a:lnSpc>
                <a:spcPts val="1050"/>
              </a:lnSpc>
              <a:buNone/>
            </a:pPr>
            <a:r>
              <a:rPr lang="en-US" sz="700" dirty="0">
                <a:solidFill>
                  <a:srgbClr val="E2E6E9"/>
                </a:solidFill>
                <a:latin typeface="Source Sans 3" pitchFamily="34" charset="0"/>
                <a:ea typeface="Source Sans 3" pitchFamily="34" charset="-122"/>
                <a:cs typeface="Source Sans 3" pitchFamily="34" charset="-120"/>
              </a:rPr>
              <a:t>Establishing an entirely indigenous supply chain for specialised components and scaling manufacturing within India presented significant logistical and quality control challenges. Strategic partnerships and continuous process refinement were key to overcoming this.</a:t>
            </a:r>
            <a:endParaRPr lang="en-US" sz="700" dirty="0"/>
          </a:p>
        </p:txBody>
      </p:sp>
      <p:sp>
        <p:nvSpPr>
          <p:cNvPr id="12" name="Shape 10"/>
          <p:cNvSpPr/>
          <p:nvPr/>
        </p:nvSpPr>
        <p:spPr>
          <a:xfrm>
            <a:off x="7145417" y="1917502"/>
            <a:ext cx="185023" cy="15240"/>
          </a:xfrm>
          <a:prstGeom prst="roundRect">
            <a:avLst>
              <a:gd name="adj" fmla="val 91104"/>
            </a:avLst>
          </a:prstGeom>
          <a:solidFill>
            <a:srgbClr val="494A4B"/>
          </a:solidFill>
          <a:ln/>
        </p:spPr>
      </p:sp>
      <p:sp>
        <p:nvSpPr>
          <p:cNvPr id="13" name="Shape 11"/>
          <p:cNvSpPr/>
          <p:nvPr/>
        </p:nvSpPr>
        <p:spPr>
          <a:xfrm>
            <a:off x="7280493" y="1890415"/>
            <a:ext cx="69413" cy="69413"/>
          </a:xfrm>
          <a:prstGeom prst="roundRect">
            <a:avLst>
              <a:gd name="adj" fmla="val 658666"/>
            </a:avLst>
          </a:prstGeom>
          <a:solidFill>
            <a:srgbClr val="FFFFFF"/>
          </a:solidFill>
          <a:ln/>
        </p:spPr>
      </p:sp>
      <p:sp>
        <p:nvSpPr>
          <p:cNvPr id="14" name="Text 12"/>
          <p:cNvSpPr/>
          <p:nvPr/>
        </p:nvSpPr>
        <p:spPr>
          <a:xfrm>
            <a:off x="5626060" y="1852851"/>
            <a:ext cx="1318974"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Navigating Certification</a:t>
            </a:r>
            <a:endParaRPr lang="en-US" sz="800" dirty="0"/>
          </a:p>
        </p:txBody>
      </p:sp>
      <p:sp>
        <p:nvSpPr>
          <p:cNvPr id="15" name="Text 13"/>
          <p:cNvSpPr/>
          <p:nvPr/>
        </p:nvSpPr>
        <p:spPr>
          <a:xfrm>
            <a:off x="431840" y="2039660"/>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Achieving the necessary regulatory approvals and airworthiness certifications for a groundbreaking VTOL drone in India was an exhaustive process. Close collaboration with authorities and meticulous documentation ensured compliance.</a:t>
            </a:r>
            <a:endParaRPr lang="en-US" sz="700" dirty="0"/>
          </a:p>
        </p:txBody>
      </p:sp>
      <p:sp>
        <p:nvSpPr>
          <p:cNvPr id="16" name="Shape 14"/>
          <p:cNvSpPr/>
          <p:nvPr/>
        </p:nvSpPr>
        <p:spPr>
          <a:xfrm>
            <a:off x="7299960" y="2396133"/>
            <a:ext cx="185023" cy="15240"/>
          </a:xfrm>
          <a:prstGeom prst="roundRect">
            <a:avLst>
              <a:gd name="adj" fmla="val 91104"/>
            </a:avLst>
          </a:prstGeom>
          <a:solidFill>
            <a:srgbClr val="494A4B"/>
          </a:solidFill>
          <a:ln/>
        </p:spPr>
      </p:sp>
      <p:sp>
        <p:nvSpPr>
          <p:cNvPr id="17" name="Shape 15"/>
          <p:cNvSpPr/>
          <p:nvPr/>
        </p:nvSpPr>
        <p:spPr>
          <a:xfrm>
            <a:off x="7280493" y="2369046"/>
            <a:ext cx="69413" cy="69413"/>
          </a:xfrm>
          <a:prstGeom prst="roundRect">
            <a:avLst>
              <a:gd name="adj" fmla="val 658666"/>
            </a:avLst>
          </a:prstGeom>
          <a:solidFill>
            <a:srgbClr val="FFFFFF"/>
          </a:solidFill>
          <a:ln/>
        </p:spPr>
      </p:sp>
      <p:sp>
        <p:nvSpPr>
          <p:cNvPr id="18" name="Text 16"/>
          <p:cNvSpPr/>
          <p:nvPr/>
        </p:nvSpPr>
        <p:spPr>
          <a:xfrm>
            <a:off x="7685365" y="2331482"/>
            <a:ext cx="1437442" cy="131326"/>
          </a:xfrm>
          <a:prstGeom prst="rect">
            <a:avLst/>
          </a:prstGeom>
          <a:noFill/>
          <a:ln/>
        </p:spPr>
        <p:txBody>
          <a:bodyPr wrap="none" lIns="0" tIns="0" rIns="0" bIns="0" rtlCol="0" anchor="t"/>
          <a:lstStyle/>
          <a:p>
            <a:pPr marL="0" indent="0" algn="l">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Scaling for Mass Adoption</a:t>
            </a:r>
            <a:endParaRPr lang="en-US" sz="800" dirty="0"/>
          </a:p>
        </p:txBody>
      </p:sp>
      <p:sp>
        <p:nvSpPr>
          <p:cNvPr id="19" name="Text 17"/>
          <p:cNvSpPr/>
          <p:nvPr/>
        </p:nvSpPr>
        <p:spPr>
          <a:xfrm>
            <a:off x="7685365" y="2518291"/>
            <a:ext cx="6513195" cy="277416"/>
          </a:xfrm>
          <a:prstGeom prst="rect">
            <a:avLst/>
          </a:prstGeom>
          <a:noFill/>
          <a:ln/>
        </p:spPr>
        <p:txBody>
          <a:bodyPr wrap="square" lIns="0" tIns="0" rIns="0" bIns="0" rtlCol="0" anchor="t"/>
          <a:lstStyle/>
          <a:p>
            <a:pPr marL="0" indent="0" algn="l">
              <a:lnSpc>
                <a:spcPts val="1050"/>
              </a:lnSpc>
              <a:buNone/>
            </a:pPr>
            <a:r>
              <a:rPr lang="en-US" sz="700" dirty="0">
                <a:solidFill>
                  <a:srgbClr val="E2E6E9"/>
                </a:solidFill>
                <a:latin typeface="Source Sans 3" pitchFamily="34" charset="0"/>
                <a:ea typeface="Source Sans 3" pitchFamily="34" charset="-122"/>
                <a:cs typeface="Source Sans 3" pitchFamily="34" charset="-120"/>
              </a:rPr>
              <a:t>Our current focus is on rapidly scaling production to meet anticipated demand while maintaining stringent quality standards. This involves further optimising manufacturing processes and expanding our skilled workforce.</a:t>
            </a:r>
            <a:endParaRPr lang="en-US" sz="700" dirty="0"/>
          </a:p>
        </p:txBody>
      </p:sp>
      <p:sp>
        <p:nvSpPr>
          <p:cNvPr id="20" name="Shape 18"/>
          <p:cNvSpPr/>
          <p:nvPr/>
        </p:nvSpPr>
        <p:spPr>
          <a:xfrm>
            <a:off x="7145417" y="2874764"/>
            <a:ext cx="185023" cy="15240"/>
          </a:xfrm>
          <a:prstGeom prst="roundRect">
            <a:avLst>
              <a:gd name="adj" fmla="val 91104"/>
            </a:avLst>
          </a:prstGeom>
          <a:solidFill>
            <a:srgbClr val="494A4B"/>
          </a:solidFill>
          <a:ln/>
        </p:spPr>
      </p:sp>
      <p:sp>
        <p:nvSpPr>
          <p:cNvPr id="21" name="Shape 19"/>
          <p:cNvSpPr/>
          <p:nvPr/>
        </p:nvSpPr>
        <p:spPr>
          <a:xfrm>
            <a:off x="7280493" y="2847677"/>
            <a:ext cx="69413" cy="69413"/>
          </a:xfrm>
          <a:prstGeom prst="roundRect">
            <a:avLst>
              <a:gd name="adj" fmla="val 658666"/>
            </a:avLst>
          </a:prstGeom>
          <a:solidFill>
            <a:srgbClr val="FFFFFF"/>
          </a:solidFill>
          <a:ln/>
        </p:spPr>
      </p:sp>
      <p:sp>
        <p:nvSpPr>
          <p:cNvPr id="22" name="Text 20"/>
          <p:cNvSpPr/>
          <p:nvPr/>
        </p:nvSpPr>
        <p:spPr>
          <a:xfrm>
            <a:off x="5597604" y="2810113"/>
            <a:ext cx="1347430" cy="131326"/>
          </a:xfrm>
          <a:prstGeom prst="rect">
            <a:avLst/>
          </a:prstGeom>
          <a:noFill/>
          <a:ln/>
        </p:spPr>
        <p:txBody>
          <a:bodyPr wrap="none" lIns="0" tIns="0" rIns="0" bIns="0" rtlCol="0" anchor="t"/>
          <a:lstStyle/>
          <a:p>
            <a:pPr marL="0" indent="0" algn="r">
              <a:lnSpc>
                <a:spcPts val="1000"/>
              </a:lnSpc>
              <a:buNone/>
            </a:pPr>
            <a:r>
              <a:rPr lang="en-US" sz="800" b="1" dirty="0">
                <a:solidFill>
                  <a:srgbClr val="E2E6E9"/>
                </a:solidFill>
                <a:latin typeface="Montserrat Bold" pitchFamily="34" charset="0"/>
                <a:ea typeface="Montserrat Bold" pitchFamily="34" charset="-122"/>
                <a:cs typeface="Montserrat Bold" pitchFamily="34" charset="-120"/>
              </a:rPr>
              <a:t>Integrating Advanced AI</a:t>
            </a:r>
            <a:endParaRPr lang="en-US" sz="800" dirty="0"/>
          </a:p>
        </p:txBody>
      </p:sp>
      <p:sp>
        <p:nvSpPr>
          <p:cNvPr id="23" name="Text 21"/>
          <p:cNvSpPr/>
          <p:nvPr/>
        </p:nvSpPr>
        <p:spPr>
          <a:xfrm>
            <a:off x="431840" y="2996922"/>
            <a:ext cx="6513195" cy="277416"/>
          </a:xfrm>
          <a:prstGeom prst="rect">
            <a:avLst/>
          </a:prstGeom>
          <a:noFill/>
          <a:ln/>
        </p:spPr>
        <p:txBody>
          <a:bodyPr wrap="square" lIns="0" tIns="0" rIns="0" bIns="0" rtlCol="0" anchor="t"/>
          <a:lstStyle/>
          <a:p>
            <a:pPr marL="0" indent="0" algn="r">
              <a:lnSpc>
                <a:spcPts val="1050"/>
              </a:lnSpc>
              <a:buNone/>
            </a:pPr>
            <a:r>
              <a:rPr lang="en-US" sz="700" dirty="0">
                <a:solidFill>
                  <a:srgbClr val="E2E6E9"/>
                </a:solidFill>
                <a:latin typeface="Source Sans 3" pitchFamily="34" charset="0"/>
                <a:ea typeface="Source Sans 3" pitchFamily="34" charset="-122"/>
                <a:cs typeface="Source Sans 3" pitchFamily="34" charset="-120"/>
              </a:rPr>
              <a:t>The next frontier involves embedding more sophisticated AI for autonomous decision-making, predictive maintenance, and enhanced payload intelligence, pushing the boundaries of what Verot can achieve.</a:t>
            </a:r>
            <a:endParaRPr lang="en-US" sz="700" dirty="0"/>
          </a:p>
        </p:txBody>
      </p:sp>
      <p:pic>
        <p:nvPicPr>
          <p:cNvPr id="24" name="Image 0" descr="preencoded.png"/>
          <p:cNvPicPr>
            <a:picLocks noChangeAspect="1"/>
          </p:cNvPicPr>
          <p:nvPr/>
        </p:nvPicPr>
        <p:blipFill>
          <a:blip r:embed="rId3"/>
          <a:stretch>
            <a:fillRect/>
          </a:stretch>
        </p:blipFill>
        <p:spPr>
          <a:xfrm>
            <a:off x="431840" y="3654623"/>
            <a:ext cx="7034689" cy="48131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3798" y="1026438"/>
            <a:ext cx="11706106"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The Road Ahead: Scaling Verot’s Impact</a:t>
            </a:r>
            <a:endParaRPr lang="en-US" sz="4400" dirty="0"/>
          </a:p>
        </p:txBody>
      </p:sp>
      <p:sp>
        <p:nvSpPr>
          <p:cNvPr id="3" name="Text 1"/>
          <p:cNvSpPr/>
          <p:nvPr/>
        </p:nvSpPr>
        <p:spPr>
          <a:xfrm>
            <a:off x="863798" y="222134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01</a:t>
            </a:r>
            <a:endParaRPr lang="en-US" sz="1900" dirty="0"/>
          </a:p>
        </p:txBody>
      </p:sp>
      <p:sp>
        <p:nvSpPr>
          <p:cNvPr id="4" name="Shape 2"/>
          <p:cNvSpPr/>
          <p:nvPr/>
        </p:nvSpPr>
        <p:spPr>
          <a:xfrm>
            <a:off x="863798" y="2610326"/>
            <a:ext cx="6327934" cy="30480"/>
          </a:xfrm>
          <a:prstGeom prst="rect">
            <a:avLst/>
          </a:prstGeom>
          <a:solidFill>
            <a:srgbClr val="FFFFFF"/>
          </a:solidFill>
          <a:ln/>
        </p:spPr>
      </p:sp>
      <p:sp>
        <p:nvSpPr>
          <p:cNvPr id="5" name="Text 3"/>
          <p:cNvSpPr/>
          <p:nvPr/>
        </p:nvSpPr>
        <p:spPr>
          <a:xfrm>
            <a:off x="863798" y="2794635"/>
            <a:ext cx="3138726"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Development &amp; Trials</a:t>
            </a:r>
            <a:endParaRPr lang="en-US" sz="2200" dirty="0"/>
          </a:p>
        </p:txBody>
      </p:sp>
      <p:sp>
        <p:nvSpPr>
          <p:cNvPr id="6" name="Text 4"/>
          <p:cNvSpPr/>
          <p:nvPr/>
        </p:nvSpPr>
        <p:spPr>
          <a:xfrm>
            <a:off x="863798" y="3293269"/>
            <a:ext cx="6327934"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Prototype development and rigorous field trials are slated for late 2025, ensuring robust performance.</a:t>
            </a:r>
            <a:endParaRPr lang="en-US" sz="1900" dirty="0"/>
          </a:p>
        </p:txBody>
      </p:sp>
      <p:sp>
        <p:nvSpPr>
          <p:cNvPr id="7" name="Text 5"/>
          <p:cNvSpPr/>
          <p:nvPr/>
        </p:nvSpPr>
        <p:spPr>
          <a:xfrm>
            <a:off x="7438549" y="222134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02</a:t>
            </a:r>
            <a:endParaRPr lang="en-US" sz="1900" dirty="0"/>
          </a:p>
        </p:txBody>
      </p:sp>
      <p:sp>
        <p:nvSpPr>
          <p:cNvPr id="8" name="Shape 6"/>
          <p:cNvSpPr/>
          <p:nvPr/>
        </p:nvSpPr>
        <p:spPr>
          <a:xfrm>
            <a:off x="7438549" y="2610326"/>
            <a:ext cx="6328053" cy="30480"/>
          </a:xfrm>
          <a:prstGeom prst="rect">
            <a:avLst/>
          </a:prstGeom>
          <a:solidFill>
            <a:srgbClr val="FFFFFF"/>
          </a:solidFill>
          <a:ln/>
        </p:spPr>
      </p:sp>
      <p:sp>
        <p:nvSpPr>
          <p:cNvPr id="9" name="Text 7"/>
          <p:cNvSpPr/>
          <p:nvPr/>
        </p:nvSpPr>
        <p:spPr>
          <a:xfrm>
            <a:off x="7438549" y="2794635"/>
            <a:ext cx="3519487"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Strategic Collaborations</a:t>
            </a:r>
            <a:endParaRPr lang="en-US" sz="2200" dirty="0"/>
          </a:p>
        </p:txBody>
      </p:sp>
      <p:sp>
        <p:nvSpPr>
          <p:cNvPr id="10" name="Text 8"/>
          <p:cNvSpPr/>
          <p:nvPr/>
        </p:nvSpPr>
        <p:spPr>
          <a:xfrm>
            <a:off x="7438549" y="3293269"/>
            <a:ext cx="632805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Exploring key collaboration opportunities with both defence agencies and industrial partners to maximise reach and application.</a:t>
            </a:r>
            <a:endParaRPr lang="en-US" sz="1900" dirty="0"/>
          </a:p>
        </p:txBody>
      </p:sp>
      <p:sp>
        <p:nvSpPr>
          <p:cNvPr id="11" name="Text 9"/>
          <p:cNvSpPr/>
          <p:nvPr/>
        </p:nvSpPr>
        <p:spPr>
          <a:xfrm>
            <a:off x="863798" y="4835604"/>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03</a:t>
            </a:r>
            <a:endParaRPr lang="en-US" sz="1900" dirty="0"/>
          </a:p>
        </p:txBody>
      </p:sp>
      <p:sp>
        <p:nvSpPr>
          <p:cNvPr id="12" name="Shape 10"/>
          <p:cNvSpPr/>
          <p:nvPr/>
        </p:nvSpPr>
        <p:spPr>
          <a:xfrm>
            <a:off x="863798" y="5224582"/>
            <a:ext cx="6327934" cy="30480"/>
          </a:xfrm>
          <a:prstGeom prst="rect">
            <a:avLst/>
          </a:prstGeom>
          <a:solidFill>
            <a:srgbClr val="FFFFFF"/>
          </a:solidFill>
          <a:ln/>
        </p:spPr>
      </p:sp>
      <p:sp>
        <p:nvSpPr>
          <p:cNvPr id="13" name="Text 11"/>
          <p:cNvSpPr/>
          <p:nvPr/>
        </p:nvSpPr>
        <p:spPr>
          <a:xfrm>
            <a:off x="863798" y="5408890"/>
            <a:ext cx="3485555"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Ecosystem Catalysation</a:t>
            </a:r>
            <a:endParaRPr lang="en-US" sz="2200" dirty="0"/>
          </a:p>
        </p:txBody>
      </p:sp>
      <p:sp>
        <p:nvSpPr>
          <p:cNvPr id="14" name="Text 12"/>
          <p:cNvSpPr/>
          <p:nvPr/>
        </p:nvSpPr>
        <p:spPr>
          <a:xfrm>
            <a:off x="863798" y="5907524"/>
            <a:ext cx="6327934"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Potential to significantly accelerate India’s drone ecosystem through homegrown tilt-rotor innovation, fostering local talent and industry.</a:t>
            </a:r>
            <a:endParaRPr lang="en-US" sz="1900" dirty="0"/>
          </a:p>
        </p:txBody>
      </p:sp>
      <p:sp>
        <p:nvSpPr>
          <p:cNvPr id="15" name="Text 13"/>
          <p:cNvSpPr/>
          <p:nvPr/>
        </p:nvSpPr>
        <p:spPr>
          <a:xfrm>
            <a:off x="7438549" y="4835604"/>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04</a:t>
            </a:r>
            <a:endParaRPr lang="en-US" sz="1900" dirty="0"/>
          </a:p>
        </p:txBody>
      </p:sp>
      <p:sp>
        <p:nvSpPr>
          <p:cNvPr id="16" name="Shape 14"/>
          <p:cNvSpPr/>
          <p:nvPr/>
        </p:nvSpPr>
        <p:spPr>
          <a:xfrm>
            <a:off x="7438549" y="5224582"/>
            <a:ext cx="6328053" cy="30480"/>
          </a:xfrm>
          <a:prstGeom prst="rect">
            <a:avLst/>
          </a:prstGeom>
          <a:solidFill>
            <a:srgbClr val="FFFFFF"/>
          </a:solidFill>
          <a:ln/>
        </p:spPr>
      </p:sp>
      <p:sp>
        <p:nvSpPr>
          <p:cNvPr id="17" name="Text 15"/>
          <p:cNvSpPr/>
          <p:nvPr/>
        </p:nvSpPr>
        <p:spPr>
          <a:xfrm>
            <a:off x="7438549" y="5408890"/>
            <a:ext cx="3015972"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Vision for Autonomy</a:t>
            </a:r>
            <a:endParaRPr lang="en-US" sz="2200" dirty="0"/>
          </a:p>
        </p:txBody>
      </p:sp>
      <p:sp>
        <p:nvSpPr>
          <p:cNvPr id="18" name="Text 16"/>
          <p:cNvSpPr/>
          <p:nvPr/>
        </p:nvSpPr>
        <p:spPr>
          <a:xfrm>
            <a:off x="7438549" y="5907524"/>
            <a:ext cx="632805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Our long-term vision positions Verot as a multi-mission platform, integral to powering India’s aerial autonomy and enhancing disaster resilience across the nation.</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2525078"/>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Elevating India’s Skies with Innovation and Purpose</a:t>
            </a:r>
            <a:endParaRPr lang="en-US" sz="4400" dirty="0"/>
          </a:p>
        </p:txBody>
      </p:sp>
      <p:sp>
        <p:nvSpPr>
          <p:cNvPr id="3" name="Text 1"/>
          <p:cNvSpPr/>
          <p:nvPr/>
        </p:nvSpPr>
        <p:spPr>
          <a:xfrm>
            <a:off x="863798" y="4421267"/>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Pioneering tilt-rotor VTOL technology for unmatched efficiency and versatility in drone operations.</a:t>
            </a:r>
            <a:endParaRPr lang="en-US" sz="1900" dirty="0"/>
          </a:p>
        </p:txBody>
      </p:sp>
      <p:sp>
        <p:nvSpPr>
          <p:cNvPr id="4" name="Text 2"/>
          <p:cNvSpPr/>
          <p:nvPr/>
        </p:nvSpPr>
        <p:spPr>
          <a:xfrm>
            <a:off x="863798" y="487775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Empowering defence, industry, and humanitarian missions with a single, highly adaptable platform.</a:t>
            </a:r>
            <a:endParaRPr lang="en-US" sz="1900" dirty="0"/>
          </a:p>
        </p:txBody>
      </p:sp>
      <p:sp>
        <p:nvSpPr>
          <p:cNvPr id="5" name="Text 3"/>
          <p:cNvSpPr/>
          <p:nvPr/>
        </p:nvSpPr>
        <p:spPr>
          <a:xfrm>
            <a:off x="863798" y="533423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Join us in shaping the future of Indian drone technology—where every flight is a monumental leap forward.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084" y="679013"/>
            <a:ext cx="7417832" cy="1190863"/>
          </a:xfrm>
          <a:prstGeom prst="rect">
            <a:avLst/>
          </a:prstGeom>
          <a:noFill/>
          <a:ln/>
        </p:spPr>
        <p:txBody>
          <a:bodyPr wrap="square" lIns="0" tIns="0" rIns="0" bIns="0" rtlCol="0" anchor="t"/>
          <a:lstStyle/>
          <a:p>
            <a:pPr marL="0" indent="0" algn="l">
              <a:lnSpc>
                <a:spcPts val="4650"/>
              </a:lnSpc>
              <a:buNone/>
            </a:pPr>
            <a:r>
              <a:rPr lang="en-US" sz="3750" b="1" dirty="0">
                <a:solidFill>
                  <a:srgbClr val="FFFFFF"/>
                </a:solidFill>
                <a:latin typeface="Montserrat Bold" pitchFamily="34" charset="0"/>
                <a:ea typeface="Montserrat Bold" pitchFamily="34" charset="-122"/>
                <a:cs typeface="Montserrat Bold" pitchFamily="34" charset="-120"/>
              </a:rPr>
              <a:t>The Challenge: Current Drone Limitations</a:t>
            </a:r>
            <a:endParaRPr lang="en-US" sz="3750" dirty="0"/>
          </a:p>
        </p:txBody>
      </p:sp>
      <p:sp>
        <p:nvSpPr>
          <p:cNvPr id="4" name="Text 1"/>
          <p:cNvSpPr/>
          <p:nvPr/>
        </p:nvSpPr>
        <p:spPr>
          <a:xfrm>
            <a:off x="863084" y="2184202"/>
            <a:ext cx="7417832" cy="1257776"/>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Conventional drones present a dilemma: fixed-wing models require open spaces for takeoff, while multirotors offer VTOL but are limited in range and endurance. Existing solutions that combine these capabilities are often prohibitively expensive and complex.</a:t>
            </a:r>
            <a:endParaRPr lang="en-US" sz="1650" dirty="0"/>
          </a:p>
        </p:txBody>
      </p:sp>
      <p:sp>
        <p:nvSpPr>
          <p:cNvPr id="5" name="Shape 2"/>
          <p:cNvSpPr/>
          <p:nvPr/>
        </p:nvSpPr>
        <p:spPr>
          <a:xfrm>
            <a:off x="863084" y="3677722"/>
            <a:ext cx="3604141" cy="2146102"/>
          </a:xfrm>
          <a:prstGeom prst="roundRect">
            <a:avLst>
              <a:gd name="adj" fmla="val 1465"/>
            </a:avLst>
          </a:prstGeom>
          <a:solidFill>
            <a:srgbClr val="111213"/>
          </a:solidFill>
          <a:ln w="22860">
            <a:solidFill>
              <a:srgbClr val="494A4B"/>
            </a:solidFill>
            <a:prstDash val="solid"/>
          </a:ln>
        </p:spPr>
      </p:sp>
      <p:sp>
        <p:nvSpPr>
          <p:cNvPr id="6" name="Text 3"/>
          <p:cNvSpPr/>
          <p:nvPr/>
        </p:nvSpPr>
        <p:spPr>
          <a:xfrm>
            <a:off x="1095494" y="3910132"/>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Cost &amp; Complexity</a:t>
            </a:r>
            <a:endParaRPr lang="en-US" sz="1850" dirty="0"/>
          </a:p>
        </p:txBody>
      </p:sp>
      <p:sp>
        <p:nvSpPr>
          <p:cNvPr id="7" name="Text 4"/>
          <p:cNvSpPr/>
          <p:nvPr/>
        </p:nvSpPr>
        <p:spPr>
          <a:xfrm>
            <a:off x="1095494" y="4333637"/>
            <a:ext cx="3139321" cy="943332"/>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High barriers to entry for innovators and organisations with limited resources.</a:t>
            </a:r>
            <a:endParaRPr lang="en-US" sz="1650" dirty="0"/>
          </a:p>
        </p:txBody>
      </p:sp>
      <p:sp>
        <p:nvSpPr>
          <p:cNvPr id="8" name="Shape 5"/>
          <p:cNvSpPr/>
          <p:nvPr/>
        </p:nvSpPr>
        <p:spPr>
          <a:xfrm>
            <a:off x="4676775" y="3677722"/>
            <a:ext cx="3604141" cy="2146102"/>
          </a:xfrm>
          <a:prstGeom prst="roundRect">
            <a:avLst>
              <a:gd name="adj" fmla="val 1465"/>
            </a:avLst>
          </a:prstGeom>
          <a:solidFill>
            <a:srgbClr val="111213"/>
          </a:solidFill>
          <a:ln w="22860">
            <a:solidFill>
              <a:srgbClr val="494A4B"/>
            </a:solidFill>
            <a:prstDash val="solid"/>
          </a:ln>
        </p:spPr>
      </p:sp>
      <p:sp>
        <p:nvSpPr>
          <p:cNvPr id="9" name="Text 6"/>
          <p:cNvSpPr/>
          <p:nvPr/>
        </p:nvSpPr>
        <p:spPr>
          <a:xfrm>
            <a:off x="4909185" y="3910132"/>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Accessibility</a:t>
            </a:r>
            <a:endParaRPr lang="en-US" sz="1850" dirty="0"/>
          </a:p>
        </p:txBody>
      </p:sp>
      <p:sp>
        <p:nvSpPr>
          <p:cNvPr id="10" name="Text 7"/>
          <p:cNvSpPr/>
          <p:nvPr/>
        </p:nvSpPr>
        <p:spPr>
          <a:xfrm>
            <a:off x="4909185" y="4333637"/>
            <a:ext cx="3139321" cy="1257776"/>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Lack of affordable, modular VTOL solutions hinders widespread adoption and grassroots innovation.</a:t>
            </a:r>
            <a:endParaRPr lang="en-US" sz="1650" dirty="0"/>
          </a:p>
        </p:txBody>
      </p:sp>
      <p:sp>
        <p:nvSpPr>
          <p:cNvPr id="11" name="Shape 8"/>
          <p:cNvSpPr/>
          <p:nvPr/>
        </p:nvSpPr>
        <p:spPr>
          <a:xfrm>
            <a:off x="863084" y="6033373"/>
            <a:ext cx="7417832" cy="1517213"/>
          </a:xfrm>
          <a:prstGeom prst="roundRect">
            <a:avLst>
              <a:gd name="adj" fmla="val 2072"/>
            </a:avLst>
          </a:prstGeom>
          <a:solidFill>
            <a:srgbClr val="111213"/>
          </a:solidFill>
          <a:ln w="22860">
            <a:solidFill>
              <a:srgbClr val="494A4B"/>
            </a:solidFill>
            <a:prstDash val="solid"/>
          </a:ln>
        </p:spPr>
      </p:sp>
      <p:sp>
        <p:nvSpPr>
          <p:cNvPr id="12" name="Text 9"/>
          <p:cNvSpPr/>
          <p:nvPr/>
        </p:nvSpPr>
        <p:spPr>
          <a:xfrm>
            <a:off x="1095494" y="6265783"/>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Versatility Gap</a:t>
            </a:r>
            <a:endParaRPr lang="en-US" sz="1850" dirty="0"/>
          </a:p>
        </p:txBody>
      </p:sp>
      <p:sp>
        <p:nvSpPr>
          <p:cNvPr id="13" name="Text 10"/>
          <p:cNvSpPr/>
          <p:nvPr/>
        </p:nvSpPr>
        <p:spPr>
          <a:xfrm>
            <a:off x="1095494" y="6689288"/>
            <a:ext cx="6953012" cy="628888"/>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3" pitchFamily="34" charset="0"/>
                <a:ea typeface="Source Sans 3" pitchFamily="34" charset="-122"/>
                <a:cs typeface="Source Sans 3" pitchFamily="34" charset="-120"/>
              </a:rPr>
              <a:t>A need for a single drone capable of autonomous vertical takeoff, efficient forward flight, and payload delivery.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349931"/>
            <a:ext cx="8019336"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What Makes Verot Unique?</a:t>
            </a:r>
            <a:endParaRPr lang="en-US" sz="4400" dirty="0"/>
          </a:p>
        </p:txBody>
      </p:sp>
      <p:sp>
        <p:nvSpPr>
          <p:cNvPr id="3" name="Shape 1"/>
          <p:cNvSpPr/>
          <p:nvPr/>
        </p:nvSpPr>
        <p:spPr>
          <a:xfrm>
            <a:off x="863798" y="2915007"/>
            <a:ext cx="4136350" cy="3964543"/>
          </a:xfrm>
          <a:prstGeom prst="roundRect">
            <a:avLst>
              <a:gd name="adj" fmla="val 3690"/>
            </a:avLst>
          </a:prstGeom>
          <a:solidFill>
            <a:srgbClr val="111213"/>
          </a:solidFill>
          <a:ln/>
        </p:spPr>
      </p:sp>
      <p:sp>
        <p:nvSpPr>
          <p:cNvPr id="4" name="Shape 2"/>
          <p:cNvSpPr/>
          <p:nvPr/>
        </p:nvSpPr>
        <p:spPr>
          <a:xfrm>
            <a:off x="863798" y="2884527"/>
            <a:ext cx="4136350" cy="121920"/>
          </a:xfrm>
          <a:prstGeom prst="roundRect">
            <a:avLst>
              <a:gd name="adj" fmla="val 30368"/>
            </a:avLst>
          </a:prstGeom>
          <a:solidFill>
            <a:srgbClr val="FFFFFF"/>
          </a:solidFill>
          <a:ln/>
        </p:spPr>
      </p:sp>
      <p:sp>
        <p:nvSpPr>
          <p:cNvPr id="5" name="Shape 3"/>
          <p:cNvSpPr/>
          <p:nvPr/>
        </p:nvSpPr>
        <p:spPr>
          <a:xfrm>
            <a:off x="2561689" y="2544842"/>
            <a:ext cx="740450" cy="740450"/>
          </a:xfrm>
          <a:prstGeom prst="roundRect">
            <a:avLst>
              <a:gd name="adj" fmla="val 123492"/>
            </a:avLst>
          </a:prstGeom>
          <a:solidFill>
            <a:srgbClr val="FFFFFF"/>
          </a:solidFill>
          <a:ln/>
        </p:spPr>
      </p:sp>
      <p:sp>
        <p:nvSpPr>
          <p:cNvPr id="6" name="Text 4"/>
          <p:cNvSpPr/>
          <p:nvPr/>
        </p:nvSpPr>
        <p:spPr>
          <a:xfrm>
            <a:off x="2783860"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1</a:t>
            </a:r>
            <a:endParaRPr lang="en-US" sz="2300" dirty="0"/>
          </a:p>
        </p:txBody>
      </p:sp>
      <p:sp>
        <p:nvSpPr>
          <p:cNvPr id="7" name="Text 5"/>
          <p:cNvSpPr/>
          <p:nvPr/>
        </p:nvSpPr>
        <p:spPr>
          <a:xfrm>
            <a:off x="1141095" y="3531989"/>
            <a:ext cx="3504962"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Hybrid VTOL Innovation</a:t>
            </a:r>
            <a:endParaRPr lang="en-US" sz="2200" dirty="0"/>
          </a:p>
        </p:txBody>
      </p:sp>
      <p:sp>
        <p:nvSpPr>
          <p:cNvPr id="8" name="Text 6"/>
          <p:cNvSpPr/>
          <p:nvPr/>
        </p:nvSpPr>
        <p:spPr>
          <a:xfrm>
            <a:off x="1141095" y="4030623"/>
            <a:ext cx="3581757"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Verot introduces a pioneering tilt-rotor mechanism, allowing its front two rotors to tilt for efficient plane-mode flight, while the rear rotor remains fixed vertically.</a:t>
            </a:r>
            <a:endParaRPr lang="en-US" sz="1900" dirty="0"/>
          </a:p>
        </p:txBody>
      </p:sp>
      <p:sp>
        <p:nvSpPr>
          <p:cNvPr id="9" name="Shape 7"/>
          <p:cNvSpPr/>
          <p:nvPr/>
        </p:nvSpPr>
        <p:spPr>
          <a:xfrm>
            <a:off x="5246965" y="2915007"/>
            <a:ext cx="4136350" cy="3964543"/>
          </a:xfrm>
          <a:prstGeom prst="roundRect">
            <a:avLst>
              <a:gd name="adj" fmla="val 3690"/>
            </a:avLst>
          </a:prstGeom>
          <a:solidFill>
            <a:srgbClr val="111213"/>
          </a:solidFill>
          <a:ln/>
        </p:spPr>
      </p:sp>
      <p:sp>
        <p:nvSpPr>
          <p:cNvPr id="10" name="Shape 8"/>
          <p:cNvSpPr/>
          <p:nvPr/>
        </p:nvSpPr>
        <p:spPr>
          <a:xfrm>
            <a:off x="5246965" y="2884527"/>
            <a:ext cx="4136350" cy="121920"/>
          </a:xfrm>
          <a:prstGeom prst="roundRect">
            <a:avLst>
              <a:gd name="adj" fmla="val 30368"/>
            </a:avLst>
          </a:prstGeom>
          <a:solidFill>
            <a:srgbClr val="FFFFFF"/>
          </a:solidFill>
          <a:ln/>
        </p:spPr>
      </p:sp>
      <p:sp>
        <p:nvSpPr>
          <p:cNvPr id="11" name="Shape 9"/>
          <p:cNvSpPr/>
          <p:nvPr/>
        </p:nvSpPr>
        <p:spPr>
          <a:xfrm>
            <a:off x="6944856" y="2544842"/>
            <a:ext cx="740450" cy="740450"/>
          </a:xfrm>
          <a:prstGeom prst="roundRect">
            <a:avLst>
              <a:gd name="adj" fmla="val 123492"/>
            </a:avLst>
          </a:prstGeom>
          <a:solidFill>
            <a:srgbClr val="FFFFFF"/>
          </a:solidFill>
          <a:ln/>
        </p:spPr>
      </p:sp>
      <p:sp>
        <p:nvSpPr>
          <p:cNvPr id="12" name="Text 10"/>
          <p:cNvSpPr/>
          <p:nvPr/>
        </p:nvSpPr>
        <p:spPr>
          <a:xfrm>
            <a:off x="7167027"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2</a:t>
            </a:r>
            <a:endParaRPr lang="en-US" sz="2300" dirty="0"/>
          </a:p>
        </p:txBody>
      </p:sp>
      <p:sp>
        <p:nvSpPr>
          <p:cNvPr id="13" name="Text 11"/>
          <p:cNvSpPr/>
          <p:nvPr/>
        </p:nvSpPr>
        <p:spPr>
          <a:xfrm>
            <a:off x="5524262" y="3531989"/>
            <a:ext cx="3581757" cy="701278"/>
          </a:xfrm>
          <a:prstGeom prst="rect">
            <a:avLst/>
          </a:prstGeom>
          <a:noFill/>
          <a:ln/>
        </p:spPr>
        <p:txBody>
          <a:bodyPr wrap="squar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Seamless Agility &amp; Endurance</a:t>
            </a:r>
            <a:endParaRPr lang="en-US" sz="2200" dirty="0"/>
          </a:p>
        </p:txBody>
      </p:sp>
      <p:sp>
        <p:nvSpPr>
          <p:cNvPr id="14" name="Text 12"/>
          <p:cNvSpPr/>
          <p:nvPr/>
        </p:nvSpPr>
        <p:spPr>
          <a:xfrm>
            <a:off x="5524262" y="4381262"/>
            <a:ext cx="3581757"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This design expertly merges the ease of vertical takeoff and landing (VTOL) with the high speed and extended range typically associated with fixed-wing aircraft.</a:t>
            </a:r>
            <a:endParaRPr lang="en-US" sz="1900" dirty="0"/>
          </a:p>
        </p:txBody>
      </p:sp>
      <p:sp>
        <p:nvSpPr>
          <p:cNvPr id="15" name="Shape 13"/>
          <p:cNvSpPr/>
          <p:nvPr/>
        </p:nvSpPr>
        <p:spPr>
          <a:xfrm>
            <a:off x="9630132" y="2915007"/>
            <a:ext cx="4136350" cy="3964543"/>
          </a:xfrm>
          <a:prstGeom prst="roundRect">
            <a:avLst>
              <a:gd name="adj" fmla="val 3690"/>
            </a:avLst>
          </a:prstGeom>
          <a:solidFill>
            <a:srgbClr val="111213"/>
          </a:solidFill>
          <a:ln/>
        </p:spPr>
      </p:sp>
      <p:sp>
        <p:nvSpPr>
          <p:cNvPr id="16" name="Shape 14"/>
          <p:cNvSpPr/>
          <p:nvPr/>
        </p:nvSpPr>
        <p:spPr>
          <a:xfrm>
            <a:off x="9630132" y="2884527"/>
            <a:ext cx="4136350" cy="121920"/>
          </a:xfrm>
          <a:prstGeom prst="roundRect">
            <a:avLst>
              <a:gd name="adj" fmla="val 30368"/>
            </a:avLst>
          </a:prstGeom>
          <a:solidFill>
            <a:srgbClr val="FFFFFF"/>
          </a:solidFill>
          <a:ln/>
        </p:spPr>
      </p:sp>
      <p:sp>
        <p:nvSpPr>
          <p:cNvPr id="17" name="Shape 15"/>
          <p:cNvSpPr/>
          <p:nvPr/>
        </p:nvSpPr>
        <p:spPr>
          <a:xfrm>
            <a:off x="11328023" y="2544842"/>
            <a:ext cx="740450" cy="740450"/>
          </a:xfrm>
          <a:prstGeom prst="roundRect">
            <a:avLst>
              <a:gd name="adj" fmla="val 123492"/>
            </a:avLst>
          </a:prstGeom>
          <a:solidFill>
            <a:srgbClr val="FFFFFF"/>
          </a:solidFill>
          <a:ln/>
        </p:spPr>
      </p:sp>
      <p:sp>
        <p:nvSpPr>
          <p:cNvPr id="18" name="Text 16"/>
          <p:cNvSpPr/>
          <p:nvPr/>
        </p:nvSpPr>
        <p:spPr>
          <a:xfrm>
            <a:off x="11550194" y="2729984"/>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000000"/>
                </a:solidFill>
                <a:latin typeface="Montserrat Bold" pitchFamily="34" charset="0"/>
                <a:ea typeface="Montserrat Bold" pitchFamily="34" charset="-122"/>
                <a:cs typeface="Montserrat Bold" pitchFamily="34" charset="-120"/>
              </a:rPr>
              <a:t>3</a:t>
            </a:r>
            <a:endParaRPr lang="en-US" sz="2300" dirty="0"/>
          </a:p>
        </p:txBody>
      </p:sp>
      <p:sp>
        <p:nvSpPr>
          <p:cNvPr id="19" name="Text 17"/>
          <p:cNvSpPr/>
          <p:nvPr/>
        </p:nvSpPr>
        <p:spPr>
          <a:xfrm>
            <a:off x="9907429" y="3531989"/>
            <a:ext cx="3581757" cy="701278"/>
          </a:xfrm>
          <a:prstGeom prst="rect">
            <a:avLst/>
          </a:prstGeom>
          <a:noFill/>
          <a:ln/>
        </p:spPr>
        <p:txBody>
          <a:bodyPr wrap="squar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Groundbreaking Indian Technology</a:t>
            </a:r>
            <a:endParaRPr lang="en-US" sz="2200" dirty="0"/>
          </a:p>
        </p:txBody>
      </p:sp>
      <p:sp>
        <p:nvSpPr>
          <p:cNvPr id="20" name="Text 18"/>
          <p:cNvSpPr/>
          <p:nvPr/>
        </p:nvSpPr>
        <p:spPr>
          <a:xfrm>
            <a:off x="9907429" y="4381262"/>
            <a:ext cx="3581757" cy="2220992"/>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Verot represents a never-before-seen technological advancement in India, bridging the gap between agile helicopter capabilities and the enduring performance of airplanes.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5427" y="436483"/>
            <a:ext cx="5755362" cy="293013"/>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Montserrat Bold" pitchFamily="34" charset="0"/>
                <a:ea typeface="Montserrat Bold" pitchFamily="34" charset="-122"/>
                <a:cs typeface="Montserrat Bold" pitchFamily="34" charset="-120"/>
              </a:rPr>
              <a:t>The VTOL Landscape in India: Where Verot Fits</a:t>
            </a:r>
            <a:endParaRPr lang="en-US" sz="1800" dirty="0"/>
          </a:p>
        </p:txBody>
      </p:sp>
      <p:sp>
        <p:nvSpPr>
          <p:cNvPr id="3" name="Text 1"/>
          <p:cNvSpPr/>
          <p:nvPr/>
        </p:nvSpPr>
        <p:spPr>
          <a:xfrm>
            <a:off x="555427" y="976908"/>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Existing Indian VTOL drones, such as ideaForge’s Switch UAV and Solar Defence’s Rudrastra, primarily utilise fixed rotors or multiple lift rotors without tilt-rotor technology. These designs, while effective for specific tasks, often face inherent limitations in balancing sustained flight efficiency with the convenience of vertical takeoff and landing.</a:t>
            </a:r>
            <a:endParaRPr lang="en-US" sz="800" dirty="0"/>
          </a:p>
        </p:txBody>
      </p:sp>
      <p:sp>
        <p:nvSpPr>
          <p:cNvPr id="4" name="Text 2"/>
          <p:cNvSpPr/>
          <p:nvPr/>
        </p:nvSpPr>
        <p:spPr>
          <a:xfrm>
            <a:off x="555427" y="1534001"/>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For instance, fixed-wing VTOLs generally require a transition period, and multi-rotor systems consume significant energy in forward flight due to constant powered lift, thereby limiting their operational range and endurance for longer missions. Their design necessitates compromises between speed, payload capacity, and flight duration, which can be critical in diverse Indian terrains and operational requirements.</a:t>
            </a:r>
            <a:endParaRPr lang="en-US" sz="800" dirty="0"/>
          </a:p>
        </p:txBody>
      </p:sp>
      <p:pic>
        <p:nvPicPr>
          <p:cNvPr id="5" name="Image 0" descr="preencoded.png"/>
          <p:cNvPicPr>
            <a:picLocks noChangeAspect="1"/>
          </p:cNvPicPr>
          <p:nvPr/>
        </p:nvPicPr>
        <p:blipFill>
          <a:blip r:embed="rId3"/>
          <a:stretch>
            <a:fillRect/>
          </a:stretch>
        </p:blipFill>
        <p:spPr>
          <a:xfrm>
            <a:off x="555427" y="2114312"/>
            <a:ext cx="6602968" cy="6602968"/>
          </a:xfrm>
          <a:prstGeom prst="rect">
            <a:avLst/>
          </a:prstGeom>
        </p:spPr>
      </p:pic>
      <p:sp>
        <p:nvSpPr>
          <p:cNvPr id="6" name="Text 3"/>
          <p:cNvSpPr/>
          <p:nvPr/>
        </p:nvSpPr>
        <p:spPr>
          <a:xfrm>
            <a:off x="7448669" y="976908"/>
            <a:ext cx="6633924" cy="464344"/>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Verot’s innovative tilt-rotor design facilitates a much smoother transition between vertical lift and horizontal flight, achieving significantly higher flight efficiency compared to traditional multi-rotor VTOLs. This allows Verot to leverage the aerodynamic advantages of fixed-wing flight for extended periods, reducing energy consumption and enabling greater distances and longer operational times.</a:t>
            </a:r>
            <a:endParaRPr lang="en-US" sz="800" dirty="0"/>
          </a:p>
        </p:txBody>
      </p:sp>
      <p:sp>
        <p:nvSpPr>
          <p:cNvPr id="7" name="Text 4"/>
          <p:cNvSpPr/>
          <p:nvPr/>
        </p:nvSpPr>
        <p:spPr>
          <a:xfrm>
            <a:off x="7448669" y="1534001"/>
            <a:ext cx="6633924" cy="619125"/>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Verot is strategically positioned to complement, and in many aspects surpass, the current indigenous drones in terms of endurance, payload flexibility, and overall mission versatility. Its capability to operate from confined spaces while delivering performance comparable to larger, more complex fixed-wing aircraft addresses a crucial gap in India's growing drone ecosystem, offering a superior solution for reconnaissance, logistics, and surveillance across varied environments.</a:t>
            </a:r>
            <a:endParaRPr lang="en-US" sz="800" dirty="0"/>
          </a:p>
        </p:txBody>
      </p:sp>
      <p:sp>
        <p:nvSpPr>
          <p:cNvPr id="8" name="Text 5"/>
          <p:cNvSpPr/>
          <p:nvPr/>
        </p:nvSpPr>
        <p:spPr>
          <a:xfrm>
            <a:off x="7448669" y="2245876"/>
            <a:ext cx="6633924" cy="773906"/>
          </a:xfrm>
          <a:prstGeom prst="rect">
            <a:avLst/>
          </a:prstGeom>
          <a:noFill/>
          <a:ln/>
        </p:spPr>
        <p:txBody>
          <a:bodyPr wrap="square" lIns="0" tIns="0" rIns="0" bIns="0" rtlCol="0" anchor="t"/>
          <a:lstStyle/>
          <a:p>
            <a:pPr marL="0" indent="0" algn="l">
              <a:lnSpc>
                <a:spcPts val="1200"/>
              </a:lnSpc>
              <a:buNone/>
            </a:pPr>
            <a:r>
              <a:rPr lang="en-US" sz="800" dirty="0">
                <a:solidFill>
                  <a:srgbClr val="E2E6E9"/>
                </a:solidFill>
                <a:latin typeface="Source Sans 3" pitchFamily="34" charset="0"/>
                <a:ea typeface="Source Sans 3" pitchFamily="34" charset="-122"/>
                <a:cs typeface="Source Sans 3" pitchFamily="34" charset="-120"/>
              </a:rPr>
              <a:t>This unique hybrid approach ensures that Verot can adapt to a wider array of applications, from critical defense operations to civilian infrastructure monitoring, without the typical trade-offs associated with conventional drone architectures. Verot not only fills a critical technological void but also aligns perfectly with India's "Atmanirbhar Bharat" (Self-Reliant India) initiative by fostering indigenous innovation in advanced aerospace technology. Its introduction marks a significant leap forward in making sophisticated VTOL capabilities more accessible and efficient for both strategic and commercial applications within the country.</a:t>
            </a:r>
            <a:endParaRPr lang="en-US" sz="800" dirty="0"/>
          </a:p>
        </p:txBody>
      </p:sp>
      <p:sp>
        <p:nvSpPr>
          <p:cNvPr id="9" name="Text 6"/>
          <p:cNvSpPr/>
          <p:nvPr/>
        </p:nvSpPr>
        <p:spPr>
          <a:xfrm>
            <a:off x="555427" y="8949214"/>
            <a:ext cx="13519547" cy="154781"/>
          </a:xfrm>
          <a:prstGeom prst="rect">
            <a:avLst/>
          </a:prstGeom>
          <a:noFill/>
          <a:ln/>
        </p:spPr>
        <p:txBody>
          <a:bodyPr wrap="none" lIns="0" tIns="0" rIns="0" bIns="0" rtlCol="0" anchor="t"/>
          <a:lstStyle/>
          <a:p>
            <a:pPr marL="0" indent="0" algn="l">
              <a:lnSpc>
                <a:spcPts val="1200"/>
              </a:lnSpc>
              <a:buNone/>
            </a:pPr>
            <a:endParaRPr lang="en-US"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787956"/>
            <a:ext cx="12163425" cy="666155"/>
          </a:xfrm>
          <a:prstGeom prst="rect">
            <a:avLst/>
          </a:prstGeom>
          <a:noFill/>
          <a:ln/>
        </p:spPr>
        <p:txBody>
          <a:bodyPr wrap="none" lIns="0" tIns="0" rIns="0" bIns="0" rtlCol="0" anchor="t"/>
          <a:lstStyle/>
          <a:p>
            <a:pPr marL="0" indent="0" algn="l">
              <a:lnSpc>
                <a:spcPts val="5200"/>
              </a:lnSpc>
              <a:buNone/>
            </a:pPr>
            <a:r>
              <a:rPr lang="en-US" sz="4150" b="1" dirty="0">
                <a:solidFill>
                  <a:srgbClr val="FFFFFF"/>
                </a:solidFill>
                <a:latin typeface="Montserrat Bold" pitchFamily="34" charset="0"/>
                <a:ea typeface="Montserrat Bold" pitchFamily="34" charset="-122"/>
                <a:cs typeface="Montserrat Bold" pitchFamily="34" charset="-120"/>
              </a:rPr>
              <a:t>How Verot Works: The Tilt-Rotor Advantage</a:t>
            </a:r>
            <a:endParaRPr lang="en-US" sz="4150" dirty="0"/>
          </a:p>
        </p:txBody>
      </p:sp>
      <p:pic>
        <p:nvPicPr>
          <p:cNvPr id="3" name="Image 0" descr="preencoded.png"/>
          <p:cNvPicPr>
            <a:picLocks noChangeAspect="1"/>
          </p:cNvPicPr>
          <p:nvPr/>
        </p:nvPicPr>
        <p:blipFill>
          <a:blip r:embed="rId3"/>
          <a:stretch>
            <a:fillRect/>
          </a:stretch>
        </p:blipFill>
        <p:spPr>
          <a:xfrm>
            <a:off x="863798" y="1922978"/>
            <a:ext cx="6451402" cy="937855"/>
          </a:xfrm>
          <a:prstGeom prst="rect">
            <a:avLst/>
          </a:prstGeom>
        </p:spPr>
      </p:pic>
      <p:sp>
        <p:nvSpPr>
          <p:cNvPr id="4" name="Text 1"/>
          <p:cNvSpPr/>
          <p:nvPr/>
        </p:nvSpPr>
        <p:spPr>
          <a:xfrm>
            <a:off x="1098233" y="309526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Vertical Takeoff</a:t>
            </a:r>
            <a:endParaRPr lang="en-US" sz="2050" dirty="0"/>
          </a:p>
        </p:txBody>
      </p:sp>
      <p:sp>
        <p:nvSpPr>
          <p:cNvPr id="5" name="Text 2"/>
          <p:cNvSpPr/>
          <p:nvPr/>
        </p:nvSpPr>
        <p:spPr>
          <a:xfrm>
            <a:off x="1098233" y="3568898"/>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At takeoff, Verot functions like a standard quadcopter, using all rotors for vertical lift.</a:t>
            </a:r>
            <a:endParaRPr lang="en-US" sz="1800" dirty="0"/>
          </a:p>
        </p:txBody>
      </p:sp>
      <p:pic>
        <p:nvPicPr>
          <p:cNvPr id="6" name="Image 1" descr="preencoded.png"/>
          <p:cNvPicPr>
            <a:picLocks noChangeAspect="1"/>
          </p:cNvPicPr>
          <p:nvPr/>
        </p:nvPicPr>
        <p:blipFill>
          <a:blip r:embed="rId4"/>
          <a:stretch>
            <a:fillRect/>
          </a:stretch>
        </p:blipFill>
        <p:spPr>
          <a:xfrm>
            <a:off x="7315200" y="1922978"/>
            <a:ext cx="6451402" cy="937855"/>
          </a:xfrm>
          <a:prstGeom prst="rect">
            <a:avLst/>
          </a:prstGeom>
        </p:spPr>
      </p:pic>
      <p:sp>
        <p:nvSpPr>
          <p:cNvPr id="7" name="Text 3"/>
          <p:cNvSpPr/>
          <p:nvPr/>
        </p:nvSpPr>
        <p:spPr>
          <a:xfrm>
            <a:off x="7549634" y="309526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Transition Phase</a:t>
            </a:r>
            <a:endParaRPr lang="en-US" sz="2050" dirty="0"/>
          </a:p>
        </p:txBody>
      </p:sp>
      <p:sp>
        <p:nvSpPr>
          <p:cNvPr id="8" name="Text 4"/>
          <p:cNvSpPr/>
          <p:nvPr/>
        </p:nvSpPr>
        <p:spPr>
          <a:xfrm>
            <a:off x="7549634" y="3568898"/>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During transition, the front two rotors tilt forward, transferring lift to the wings for plane-mode cruise.</a:t>
            </a:r>
            <a:endParaRPr lang="en-US" sz="1800" dirty="0"/>
          </a:p>
        </p:txBody>
      </p:sp>
      <p:pic>
        <p:nvPicPr>
          <p:cNvPr id="9" name="Image 2" descr="preencoded.png"/>
          <p:cNvPicPr>
            <a:picLocks noChangeAspect="1"/>
          </p:cNvPicPr>
          <p:nvPr/>
        </p:nvPicPr>
        <p:blipFill>
          <a:blip r:embed="rId5"/>
          <a:stretch>
            <a:fillRect/>
          </a:stretch>
        </p:blipFill>
        <p:spPr>
          <a:xfrm>
            <a:off x="863798" y="4506516"/>
            <a:ext cx="6451402" cy="937855"/>
          </a:xfrm>
          <a:prstGeom prst="rect">
            <a:avLst/>
          </a:prstGeom>
        </p:spPr>
      </p:pic>
      <p:sp>
        <p:nvSpPr>
          <p:cNvPr id="10" name="Text 5"/>
          <p:cNvSpPr/>
          <p:nvPr/>
        </p:nvSpPr>
        <p:spPr>
          <a:xfrm>
            <a:off x="1098233" y="5678805"/>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Stabilised Flight</a:t>
            </a:r>
            <a:endParaRPr lang="en-US" sz="2050" dirty="0"/>
          </a:p>
        </p:txBody>
      </p:sp>
      <p:sp>
        <p:nvSpPr>
          <p:cNvPr id="11" name="Text 6"/>
          <p:cNvSpPr/>
          <p:nvPr/>
        </p:nvSpPr>
        <p:spPr>
          <a:xfrm>
            <a:off x="1098233" y="6152436"/>
            <a:ext cx="5982533" cy="70318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The rear rotor remains vertical throughout, ensuring crucial stability and control during advanced manoeuvres.</a:t>
            </a:r>
            <a:endParaRPr lang="en-US" sz="1800" dirty="0"/>
          </a:p>
        </p:txBody>
      </p:sp>
      <p:pic>
        <p:nvPicPr>
          <p:cNvPr id="12" name="Image 3" descr="preencoded.png"/>
          <p:cNvPicPr>
            <a:picLocks noChangeAspect="1"/>
          </p:cNvPicPr>
          <p:nvPr/>
        </p:nvPicPr>
        <p:blipFill>
          <a:blip r:embed="rId6"/>
          <a:stretch>
            <a:fillRect/>
          </a:stretch>
        </p:blipFill>
        <p:spPr>
          <a:xfrm>
            <a:off x="7315200" y="4506516"/>
            <a:ext cx="6451402" cy="937855"/>
          </a:xfrm>
          <a:prstGeom prst="rect">
            <a:avLst/>
          </a:prstGeom>
        </p:spPr>
      </p:pic>
      <p:sp>
        <p:nvSpPr>
          <p:cNvPr id="13" name="Text 7"/>
          <p:cNvSpPr/>
          <p:nvPr/>
        </p:nvSpPr>
        <p:spPr>
          <a:xfrm>
            <a:off x="7549634" y="5678805"/>
            <a:ext cx="3350062" cy="333018"/>
          </a:xfrm>
          <a:prstGeom prst="rect">
            <a:avLst/>
          </a:prstGeom>
          <a:noFill/>
          <a:ln/>
        </p:spPr>
        <p:txBody>
          <a:bodyPr wrap="none" lIns="0" tIns="0" rIns="0" bIns="0" rtlCol="0" anchor="t"/>
          <a:lstStyle/>
          <a:p>
            <a:pPr marL="0" indent="0" algn="l">
              <a:lnSpc>
                <a:spcPts val="2600"/>
              </a:lnSpc>
              <a:buNone/>
            </a:pPr>
            <a:r>
              <a:rPr lang="en-US" sz="2050" b="1" dirty="0">
                <a:solidFill>
                  <a:srgbClr val="E2E6E9"/>
                </a:solidFill>
                <a:latin typeface="Montserrat Bold" pitchFamily="34" charset="0"/>
                <a:ea typeface="Montserrat Bold" pitchFamily="34" charset="-122"/>
                <a:cs typeface="Montserrat Bold" pitchFamily="34" charset="-120"/>
              </a:rPr>
              <a:t>Optimised Performance</a:t>
            </a:r>
            <a:endParaRPr lang="en-US" sz="2050" dirty="0"/>
          </a:p>
        </p:txBody>
      </p:sp>
      <p:sp>
        <p:nvSpPr>
          <p:cNvPr id="14" name="Text 8"/>
          <p:cNvSpPr/>
          <p:nvPr/>
        </p:nvSpPr>
        <p:spPr>
          <a:xfrm>
            <a:off x="7549634" y="6152436"/>
            <a:ext cx="5982533" cy="1054775"/>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3" pitchFamily="34" charset="0"/>
                <a:ea typeface="Source Sans 3" pitchFamily="34" charset="-122"/>
                <a:cs typeface="Source Sans 3" pitchFamily="34" charset="-120"/>
              </a:rPr>
              <a:t>This unique configuration results in considerably longer flight times, enhanced speeds, and highly energy-efficient missions.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1106091"/>
            <a:ext cx="9382244"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Defence &amp; Warfare Applications</a:t>
            </a:r>
            <a:endParaRPr lang="en-US" sz="4400" dirty="0"/>
          </a:p>
        </p:txBody>
      </p:sp>
      <p:pic>
        <p:nvPicPr>
          <p:cNvPr id="3" name="Image 0" descr="preencoded.png"/>
          <p:cNvPicPr>
            <a:picLocks noChangeAspect="1"/>
          </p:cNvPicPr>
          <p:nvPr/>
        </p:nvPicPr>
        <p:blipFill>
          <a:blip r:embed="rId3"/>
          <a:stretch>
            <a:fillRect/>
          </a:stretch>
        </p:blipFill>
        <p:spPr>
          <a:xfrm>
            <a:off x="863798" y="2301002"/>
            <a:ext cx="616982" cy="616982"/>
          </a:xfrm>
          <a:prstGeom prst="rect">
            <a:avLst/>
          </a:prstGeom>
        </p:spPr>
      </p:pic>
      <p:sp>
        <p:nvSpPr>
          <p:cNvPr id="4" name="Text 1"/>
          <p:cNvSpPr/>
          <p:nvPr/>
        </p:nvSpPr>
        <p:spPr>
          <a:xfrm>
            <a:off x="863798" y="3226475"/>
            <a:ext cx="4543187"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Surveillance &amp; Reconnaissance</a:t>
            </a:r>
            <a:endParaRPr lang="en-US" sz="2200" dirty="0"/>
          </a:p>
        </p:txBody>
      </p:sp>
      <p:sp>
        <p:nvSpPr>
          <p:cNvPr id="5" name="Text 2"/>
          <p:cNvSpPr/>
          <p:nvPr/>
        </p:nvSpPr>
        <p:spPr>
          <a:xfrm>
            <a:off x="863798" y="3725108"/>
            <a:ext cx="629709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Extended range and endurance for critical intelligence gathering over vast areas.</a:t>
            </a:r>
            <a:endParaRPr lang="en-US" sz="1900" dirty="0"/>
          </a:p>
        </p:txBody>
      </p:sp>
      <p:pic>
        <p:nvPicPr>
          <p:cNvPr id="6" name="Image 1" descr="preencoded.png"/>
          <p:cNvPicPr>
            <a:picLocks noChangeAspect="1"/>
          </p:cNvPicPr>
          <p:nvPr/>
        </p:nvPicPr>
        <p:blipFill>
          <a:blip r:embed="rId4"/>
          <a:stretch>
            <a:fillRect/>
          </a:stretch>
        </p:blipFill>
        <p:spPr>
          <a:xfrm>
            <a:off x="7469386" y="2301002"/>
            <a:ext cx="616982" cy="616982"/>
          </a:xfrm>
          <a:prstGeom prst="rect">
            <a:avLst/>
          </a:prstGeom>
        </p:spPr>
      </p:pic>
      <p:sp>
        <p:nvSpPr>
          <p:cNvPr id="7" name="Text 3"/>
          <p:cNvSpPr/>
          <p:nvPr/>
        </p:nvSpPr>
        <p:spPr>
          <a:xfrm>
            <a:off x="7469386" y="3226475"/>
            <a:ext cx="3895249"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Precision Payload Delivery</a:t>
            </a:r>
            <a:endParaRPr lang="en-US" sz="2200" dirty="0"/>
          </a:p>
        </p:txBody>
      </p:sp>
      <p:sp>
        <p:nvSpPr>
          <p:cNvPr id="8" name="Text 4"/>
          <p:cNvSpPr/>
          <p:nvPr/>
        </p:nvSpPr>
        <p:spPr>
          <a:xfrm>
            <a:off x="7469386" y="3725108"/>
            <a:ext cx="6297216"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Efficient delivery of lightweight munitions or essential supplies via a secure cargo bay.</a:t>
            </a:r>
            <a:endParaRPr lang="en-US" sz="1900" dirty="0"/>
          </a:p>
        </p:txBody>
      </p:sp>
      <p:pic>
        <p:nvPicPr>
          <p:cNvPr id="9" name="Image 2" descr="preencoded.png"/>
          <p:cNvPicPr>
            <a:picLocks noChangeAspect="1"/>
          </p:cNvPicPr>
          <p:nvPr/>
        </p:nvPicPr>
        <p:blipFill>
          <a:blip r:embed="rId5"/>
          <a:stretch>
            <a:fillRect/>
          </a:stretch>
        </p:blipFill>
        <p:spPr>
          <a:xfrm>
            <a:off x="863798" y="4959072"/>
            <a:ext cx="616982" cy="616982"/>
          </a:xfrm>
          <a:prstGeom prst="rect">
            <a:avLst/>
          </a:prstGeom>
        </p:spPr>
      </p:pic>
      <p:sp>
        <p:nvSpPr>
          <p:cNvPr id="10" name="Text 5"/>
          <p:cNvSpPr/>
          <p:nvPr/>
        </p:nvSpPr>
        <p:spPr>
          <a:xfrm>
            <a:off x="863798" y="5884545"/>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Rapid Deployment</a:t>
            </a:r>
            <a:endParaRPr lang="en-US" sz="2200" dirty="0"/>
          </a:p>
        </p:txBody>
      </p:sp>
      <p:sp>
        <p:nvSpPr>
          <p:cNvPr id="11" name="Text 6"/>
          <p:cNvSpPr/>
          <p:nvPr/>
        </p:nvSpPr>
        <p:spPr>
          <a:xfrm>
            <a:off x="863798" y="6383179"/>
            <a:ext cx="629709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Vertical takeoff from constrained spaces enables quick response in conflict or disaster zones.</a:t>
            </a:r>
            <a:endParaRPr lang="en-US" sz="1900" dirty="0"/>
          </a:p>
        </p:txBody>
      </p:sp>
      <p:pic>
        <p:nvPicPr>
          <p:cNvPr id="12" name="Image 3" descr="preencoded.png"/>
          <p:cNvPicPr>
            <a:picLocks noChangeAspect="1"/>
          </p:cNvPicPr>
          <p:nvPr/>
        </p:nvPicPr>
        <p:blipFill>
          <a:blip r:embed="rId6"/>
          <a:stretch>
            <a:fillRect/>
          </a:stretch>
        </p:blipFill>
        <p:spPr>
          <a:xfrm>
            <a:off x="7469386" y="4959072"/>
            <a:ext cx="616982" cy="616982"/>
          </a:xfrm>
          <a:prstGeom prst="rect">
            <a:avLst/>
          </a:prstGeom>
        </p:spPr>
      </p:pic>
      <p:sp>
        <p:nvSpPr>
          <p:cNvPr id="13" name="Text 7"/>
          <p:cNvSpPr/>
          <p:nvPr/>
        </p:nvSpPr>
        <p:spPr>
          <a:xfrm>
            <a:off x="7469386" y="5884545"/>
            <a:ext cx="2946916"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Strategic Autonomy</a:t>
            </a:r>
            <a:endParaRPr lang="en-US" sz="2200" dirty="0"/>
          </a:p>
        </p:txBody>
      </p:sp>
      <p:sp>
        <p:nvSpPr>
          <p:cNvPr id="14" name="Text 8"/>
          <p:cNvSpPr/>
          <p:nvPr/>
        </p:nvSpPr>
        <p:spPr>
          <a:xfrm>
            <a:off x="7469386" y="6383179"/>
            <a:ext cx="6297216"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Enhances India’s defence capabilities with cutting-edge indigenous drone technology.</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084" y="678061"/>
            <a:ext cx="8792051" cy="700445"/>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Industrial &amp; Civilian Use Cases</a:t>
            </a:r>
            <a:endParaRPr lang="en-US" sz="4400" dirty="0"/>
          </a:p>
        </p:txBody>
      </p:sp>
      <p:sp>
        <p:nvSpPr>
          <p:cNvPr id="3" name="Shape 1"/>
          <p:cNvSpPr/>
          <p:nvPr/>
        </p:nvSpPr>
        <p:spPr>
          <a:xfrm>
            <a:off x="863084" y="1871663"/>
            <a:ext cx="6328767" cy="2717244"/>
          </a:xfrm>
          <a:prstGeom prst="roundRect">
            <a:avLst>
              <a:gd name="adj" fmla="val 1361"/>
            </a:avLst>
          </a:prstGeom>
          <a:solidFill>
            <a:srgbClr val="303132"/>
          </a:solidFill>
          <a:ln/>
        </p:spPr>
      </p:sp>
      <p:sp>
        <p:nvSpPr>
          <p:cNvPr id="4" name="Shape 2"/>
          <p:cNvSpPr/>
          <p:nvPr/>
        </p:nvSpPr>
        <p:spPr>
          <a:xfrm>
            <a:off x="1109663" y="2118241"/>
            <a:ext cx="739735" cy="739735"/>
          </a:xfrm>
          <a:prstGeom prst="roundRect">
            <a:avLst>
              <a:gd name="adj" fmla="val 12359947"/>
            </a:avLst>
          </a:prstGeom>
          <a:solidFill>
            <a:srgbClr val="FFFFFF"/>
          </a:solidFill>
          <a:ln/>
        </p:spPr>
      </p:sp>
      <p:pic>
        <p:nvPicPr>
          <p:cNvPr id="5" name="Image 0" descr="preencoded.png"/>
          <p:cNvPicPr>
            <a:picLocks noChangeAspect="1"/>
          </p:cNvPicPr>
          <p:nvPr/>
        </p:nvPicPr>
        <p:blipFill>
          <a:blip r:embed="rId3"/>
          <a:stretch>
            <a:fillRect/>
          </a:stretch>
        </p:blipFill>
        <p:spPr>
          <a:xfrm>
            <a:off x="1313021" y="2280047"/>
            <a:ext cx="332899" cy="416123"/>
          </a:xfrm>
          <a:prstGeom prst="rect">
            <a:avLst/>
          </a:prstGeom>
        </p:spPr>
      </p:pic>
      <p:sp>
        <p:nvSpPr>
          <p:cNvPr id="6" name="Text 3"/>
          <p:cNvSpPr/>
          <p:nvPr/>
        </p:nvSpPr>
        <p:spPr>
          <a:xfrm>
            <a:off x="1109663" y="3104555"/>
            <a:ext cx="3081695"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Aerial Mapping &amp; GIS</a:t>
            </a:r>
            <a:endParaRPr lang="en-US" sz="2200" dirty="0"/>
          </a:p>
        </p:txBody>
      </p:sp>
      <p:sp>
        <p:nvSpPr>
          <p:cNvPr id="7" name="Text 4"/>
          <p:cNvSpPr/>
          <p:nvPr/>
        </p:nvSpPr>
        <p:spPr>
          <a:xfrm>
            <a:off x="1109663" y="3602712"/>
            <a:ext cx="5835610"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High-precision surveys over extensive areas, facilitated by efficient flight.</a:t>
            </a:r>
            <a:endParaRPr lang="en-US" sz="1900" dirty="0"/>
          </a:p>
        </p:txBody>
      </p:sp>
      <p:sp>
        <p:nvSpPr>
          <p:cNvPr id="8" name="Shape 5"/>
          <p:cNvSpPr/>
          <p:nvPr/>
        </p:nvSpPr>
        <p:spPr>
          <a:xfrm>
            <a:off x="7438430" y="1871663"/>
            <a:ext cx="6328886" cy="2717244"/>
          </a:xfrm>
          <a:prstGeom prst="roundRect">
            <a:avLst>
              <a:gd name="adj" fmla="val 1361"/>
            </a:avLst>
          </a:prstGeom>
          <a:solidFill>
            <a:srgbClr val="303132"/>
          </a:solidFill>
          <a:ln/>
        </p:spPr>
      </p:sp>
      <p:sp>
        <p:nvSpPr>
          <p:cNvPr id="9" name="Shape 6"/>
          <p:cNvSpPr/>
          <p:nvPr/>
        </p:nvSpPr>
        <p:spPr>
          <a:xfrm>
            <a:off x="7685008" y="2118241"/>
            <a:ext cx="739735" cy="739735"/>
          </a:xfrm>
          <a:prstGeom prst="roundRect">
            <a:avLst>
              <a:gd name="adj" fmla="val 12359947"/>
            </a:avLst>
          </a:prstGeom>
          <a:solidFill>
            <a:srgbClr val="FFFFFF"/>
          </a:solidFill>
          <a:ln/>
        </p:spPr>
      </p:sp>
      <p:pic>
        <p:nvPicPr>
          <p:cNvPr id="10" name="Image 1" descr="preencoded.png"/>
          <p:cNvPicPr>
            <a:picLocks noChangeAspect="1"/>
          </p:cNvPicPr>
          <p:nvPr/>
        </p:nvPicPr>
        <p:blipFill>
          <a:blip r:embed="rId4"/>
          <a:stretch>
            <a:fillRect/>
          </a:stretch>
        </p:blipFill>
        <p:spPr>
          <a:xfrm>
            <a:off x="7888367" y="2280047"/>
            <a:ext cx="332899" cy="416123"/>
          </a:xfrm>
          <a:prstGeom prst="rect">
            <a:avLst/>
          </a:prstGeom>
        </p:spPr>
      </p:pic>
      <p:sp>
        <p:nvSpPr>
          <p:cNvPr id="11" name="Text 7"/>
          <p:cNvSpPr/>
          <p:nvPr/>
        </p:nvSpPr>
        <p:spPr>
          <a:xfrm>
            <a:off x="7685008" y="3104555"/>
            <a:ext cx="3545681"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Weather &amp; Environment</a:t>
            </a:r>
            <a:endParaRPr lang="en-US" sz="2200" dirty="0"/>
          </a:p>
        </p:txBody>
      </p:sp>
      <p:sp>
        <p:nvSpPr>
          <p:cNvPr id="12" name="Text 8"/>
          <p:cNvSpPr/>
          <p:nvPr/>
        </p:nvSpPr>
        <p:spPr>
          <a:xfrm>
            <a:off x="7685008" y="3602712"/>
            <a:ext cx="5835729"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Vital data collection in remote or disaster-affected regions, supporting crucial analysis.</a:t>
            </a:r>
            <a:endParaRPr lang="en-US" sz="1900" dirty="0"/>
          </a:p>
        </p:txBody>
      </p:sp>
      <p:sp>
        <p:nvSpPr>
          <p:cNvPr id="13" name="Shape 9"/>
          <p:cNvSpPr/>
          <p:nvPr/>
        </p:nvSpPr>
        <p:spPr>
          <a:xfrm>
            <a:off x="863084" y="4835485"/>
            <a:ext cx="6328767" cy="2717244"/>
          </a:xfrm>
          <a:prstGeom prst="roundRect">
            <a:avLst>
              <a:gd name="adj" fmla="val 1361"/>
            </a:avLst>
          </a:prstGeom>
          <a:solidFill>
            <a:srgbClr val="303132"/>
          </a:solidFill>
          <a:ln/>
        </p:spPr>
      </p:sp>
      <p:sp>
        <p:nvSpPr>
          <p:cNvPr id="14" name="Shape 10"/>
          <p:cNvSpPr/>
          <p:nvPr/>
        </p:nvSpPr>
        <p:spPr>
          <a:xfrm>
            <a:off x="1109663" y="5082064"/>
            <a:ext cx="739735" cy="739735"/>
          </a:xfrm>
          <a:prstGeom prst="roundRect">
            <a:avLst>
              <a:gd name="adj" fmla="val 12359947"/>
            </a:avLst>
          </a:prstGeom>
          <a:solidFill>
            <a:srgbClr val="FFFFFF"/>
          </a:solidFill>
          <a:ln/>
        </p:spPr>
      </p:sp>
      <p:pic>
        <p:nvPicPr>
          <p:cNvPr id="15" name="Image 2" descr="preencoded.png"/>
          <p:cNvPicPr>
            <a:picLocks noChangeAspect="1"/>
          </p:cNvPicPr>
          <p:nvPr/>
        </p:nvPicPr>
        <p:blipFill>
          <a:blip r:embed="rId5"/>
          <a:stretch>
            <a:fillRect/>
          </a:stretch>
        </p:blipFill>
        <p:spPr>
          <a:xfrm>
            <a:off x="1313021" y="5243870"/>
            <a:ext cx="332899" cy="416123"/>
          </a:xfrm>
          <a:prstGeom prst="rect">
            <a:avLst/>
          </a:prstGeom>
        </p:spPr>
      </p:pic>
      <p:sp>
        <p:nvSpPr>
          <p:cNvPr id="16" name="Text 11"/>
          <p:cNvSpPr/>
          <p:nvPr/>
        </p:nvSpPr>
        <p:spPr>
          <a:xfrm>
            <a:off x="1109663" y="6068378"/>
            <a:ext cx="2802255"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Cargo Transport</a:t>
            </a:r>
            <a:endParaRPr lang="en-US" sz="2200" dirty="0"/>
          </a:p>
        </p:txBody>
      </p:sp>
      <p:sp>
        <p:nvSpPr>
          <p:cNvPr id="17" name="Text 12"/>
          <p:cNvSpPr/>
          <p:nvPr/>
        </p:nvSpPr>
        <p:spPr>
          <a:xfrm>
            <a:off x="1109663" y="6566535"/>
            <a:ext cx="5835610"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Flexible payload bay for urgent medical supplies or critical relief materials in inaccessible areas.</a:t>
            </a:r>
            <a:endParaRPr lang="en-US" sz="1900" dirty="0"/>
          </a:p>
        </p:txBody>
      </p:sp>
      <p:sp>
        <p:nvSpPr>
          <p:cNvPr id="18" name="Shape 13"/>
          <p:cNvSpPr/>
          <p:nvPr/>
        </p:nvSpPr>
        <p:spPr>
          <a:xfrm>
            <a:off x="7438430" y="4835485"/>
            <a:ext cx="6328886" cy="2717244"/>
          </a:xfrm>
          <a:prstGeom prst="roundRect">
            <a:avLst>
              <a:gd name="adj" fmla="val 1361"/>
            </a:avLst>
          </a:prstGeom>
          <a:solidFill>
            <a:srgbClr val="303132"/>
          </a:solidFill>
          <a:ln/>
        </p:spPr>
      </p:sp>
      <p:sp>
        <p:nvSpPr>
          <p:cNvPr id="19" name="Shape 14"/>
          <p:cNvSpPr/>
          <p:nvPr/>
        </p:nvSpPr>
        <p:spPr>
          <a:xfrm>
            <a:off x="7685008" y="5082064"/>
            <a:ext cx="739735" cy="739735"/>
          </a:xfrm>
          <a:prstGeom prst="roundRect">
            <a:avLst>
              <a:gd name="adj" fmla="val 12359947"/>
            </a:avLst>
          </a:prstGeom>
          <a:solidFill>
            <a:srgbClr val="FFFFFF"/>
          </a:solidFill>
          <a:ln/>
        </p:spPr>
      </p:sp>
      <p:pic>
        <p:nvPicPr>
          <p:cNvPr id="20" name="Image 3" descr="preencoded.png"/>
          <p:cNvPicPr>
            <a:picLocks noChangeAspect="1"/>
          </p:cNvPicPr>
          <p:nvPr/>
        </p:nvPicPr>
        <p:blipFill>
          <a:blip r:embed="rId6"/>
          <a:stretch>
            <a:fillRect/>
          </a:stretch>
        </p:blipFill>
        <p:spPr>
          <a:xfrm>
            <a:off x="7888367" y="5243870"/>
            <a:ext cx="332899" cy="416123"/>
          </a:xfrm>
          <a:prstGeom prst="rect">
            <a:avLst/>
          </a:prstGeom>
        </p:spPr>
      </p:pic>
      <p:sp>
        <p:nvSpPr>
          <p:cNvPr id="21" name="Text 15"/>
          <p:cNvSpPr/>
          <p:nvPr/>
        </p:nvSpPr>
        <p:spPr>
          <a:xfrm>
            <a:off x="7685008" y="6068378"/>
            <a:ext cx="3672364" cy="350282"/>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Infrastructure Inspection</a:t>
            </a:r>
            <a:endParaRPr lang="en-US" sz="2200" dirty="0"/>
          </a:p>
        </p:txBody>
      </p:sp>
      <p:sp>
        <p:nvSpPr>
          <p:cNvPr id="22" name="Text 16"/>
          <p:cNvSpPr/>
          <p:nvPr/>
        </p:nvSpPr>
        <p:spPr>
          <a:xfrm>
            <a:off x="7685008" y="6566535"/>
            <a:ext cx="5835729" cy="73961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Stable hover and long flight times ideal for inspecting bridges, power lines, and pipelines.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863203"/>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Verot vs. Competitors: Key Performance Highlights</a:t>
            </a:r>
            <a:endParaRPr lang="en-US" sz="4400" dirty="0"/>
          </a:p>
        </p:txBody>
      </p:sp>
      <p:sp>
        <p:nvSpPr>
          <p:cNvPr id="3" name="Shape 1"/>
          <p:cNvSpPr/>
          <p:nvPr/>
        </p:nvSpPr>
        <p:spPr>
          <a:xfrm>
            <a:off x="863798" y="2759393"/>
            <a:ext cx="12902803" cy="4606885"/>
          </a:xfrm>
          <a:prstGeom prst="roundRect">
            <a:avLst>
              <a:gd name="adj" fmla="val 804"/>
            </a:avLst>
          </a:prstGeom>
          <a:noFill/>
          <a:ln w="15240">
            <a:solidFill>
              <a:srgbClr val="FFFFFF">
                <a:alpha val="24000"/>
              </a:srgbClr>
            </a:solidFill>
            <a:prstDash val="solid"/>
          </a:ln>
        </p:spPr>
      </p:sp>
      <p:sp>
        <p:nvSpPr>
          <p:cNvPr id="4" name="Shape 2"/>
          <p:cNvSpPr/>
          <p:nvPr/>
        </p:nvSpPr>
        <p:spPr>
          <a:xfrm>
            <a:off x="879038" y="2774633"/>
            <a:ext cx="12872323" cy="681395"/>
          </a:xfrm>
          <a:prstGeom prst="rect">
            <a:avLst/>
          </a:prstGeom>
          <a:solidFill>
            <a:srgbClr val="FFFFFF">
              <a:alpha val="4000"/>
            </a:srgbClr>
          </a:solidFill>
          <a:ln/>
        </p:spPr>
      </p:sp>
      <p:sp>
        <p:nvSpPr>
          <p:cNvPr id="5" name="Text 3"/>
          <p:cNvSpPr/>
          <p:nvPr/>
        </p:nvSpPr>
        <p:spPr>
          <a:xfrm>
            <a:off x="1126093" y="293024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Flight Endurance</a:t>
            </a:r>
            <a:endParaRPr lang="en-US" sz="1900" dirty="0"/>
          </a:p>
        </p:txBody>
      </p:sp>
      <p:sp>
        <p:nvSpPr>
          <p:cNvPr id="6" name="Text 4"/>
          <p:cNvSpPr/>
          <p:nvPr/>
        </p:nvSpPr>
        <p:spPr>
          <a:xfrm>
            <a:off x="4347924" y="2930247"/>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2+ hours</a:t>
            </a:r>
            <a:endParaRPr lang="en-US" sz="1900" dirty="0"/>
          </a:p>
        </p:txBody>
      </p:sp>
      <p:sp>
        <p:nvSpPr>
          <p:cNvPr id="7" name="Text 5"/>
          <p:cNvSpPr/>
          <p:nvPr/>
        </p:nvSpPr>
        <p:spPr>
          <a:xfrm>
            <a:off x="7565946" y="2930247"/>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~2 hours</a:t>
            </a:r>
            <a:endParaRPr lang="en-US" sz="1900" dirty="0"/>
          </a:p>
        </p:txBody>
      </p:sp>
      <p:sp>
        <p:nvSpPr>
          <p:cNvPr id="8" name="Text 6"/>
          <p:cNvSpPr/>
          <p:nvPr/>
        </p:nvSpPr>
        <p:spPr>
          <a:xfrm>
            <a:off x="10783967" y="293024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~1.5 hours</a:t>
            </a:r>
            <a:endParaRPr lang="en-US" sz="1900" dirty="0"/>
          </a:p>
        </p:txBody>
      </p:sp>
      <p:sp>
        <p:nvSpPr>
          <p:cNvPr id="9" name="Shape 7"/>
          <p:cNvSpPr/>
          <p:nvPr/>
        </p:nvSpPr>
        <p:spPr>
          <a:xfrm>
            <a:off x="879038" y="3456027"/>
            <a:ext cx="12872323" cy="1421725"/>
          </a:xfrm>
          <a:prstGeom prst="rect">
            <a:avLst/>
          </a:prstGeom>
          <a:solidFill>
            <a:srgbClr val="000000">
              <a:alpha val="4000"/>
            </a:srgbClr>
          </a:solidFill>
          <a:ln/>
        </p:spPr>
      </p:sp>
      <p:sp>
        <p:nvSpPr>
          <p:cNvPr id="10" name="Text 8"/>
          <p:cNvSpPr/>
          <p:nvPr/>
        </p:nvSpPr>
        <p:spPr>
          <a:xfrm>
            <a:off x="1126093" y="3611642"/>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Payload Versatility</a:t>
            </a:r>
            <a:endParaRPr lang="en-US" sz="1900" dirty="0"/>
          </a:p>
        </p:txBody>
      </p:sp>
      <p:sp>
        <p:nvSpPr>
          <p:cNvPr id="11" name="Text 9"/>
          <p:cNvSpPr/>
          <p:nvPr/>
        </p:nvSpPr>
        <p:spPr>
          <a:xfrm>
            <a:off x="4347924" y="3611642"/>
            <a:ext cx="2716768"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Modular cargo bay for defence or commercial use</a:t>
            </a:r>
            <a:endParaRPr lang="en-US" sz="1900" dirty="0"/>
          </a:p>
        </p:txBody>
      </p:sp>
      <p:sp>
        <p:nvSpPr>
          <p:cNvPr id="12" name="Text 10"/>
          <p:cNvSpPr/>
          <p:nvPr/>
        </p:nvSpPr>
        <p:spPr>
          <a:xfrm>
            <a:off x="7565946" y="3611642"/>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Limited customisation</a:t>
            </a:r>
            <a:endParaRPr lang="en-US" sz="1900" dirty="0"/>
          </a:p>
        </p:txBody>
      </p:sp>
      <p:sp>
        <p:nvSpPr>
          <p:cNvPr id="13" name="Text 11"/>
          <p:cNvSpPr/>
          <p:nvPr/>
        </p:nvSpPr>
        <p:spPr>
          <a:xfrm>
            <a:off x="10783967" y="3611642"/>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Specific mission payloads</a:t>
            </a:r>
            <a:endParaRPr lang="en-US" sz="1900" dirty="0"/>
          </a:p>
        </p:txBody>
      </p:sp>
      <p:sp>
        <p:nvSpPr>
          <p:cNvPr id="14" name="Shape 12"/>
          <p:cNvSpPr/>
          <p:nvPr/>
        </p:nvSpPr>
        <p:spPr>
          <a:xfrm>
            <a:off x="879038" y="4877753"/>
            <a:ext cx="12872323" cy="1421725"/>
          </a:xfrm>
          <a:prstGeom prst="rect">
            <a:avLst/>
          </a:prstGeom>
          <a:solidFill>
            <a:srgbClr val="FFFFFF">
              <a:alpha val="4000"/>
            </a:srgbClr>
          </a:solidFill>
          <a:ln/>
        </p:spPr>
      </p:sp>
      <p:sp>
        <p:nvSpPr>
          <p:cNvPr id="15" name="Text 13"/>
          <p:cNvSpPr/>
          <p:nvPr/>
        </p:nvSpPr>
        <p:spPr>
          <a:xfrm>
            <a:off x="1126093" y="5033367"/>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Operational Flexibility</a:t>
            </a:r>
            <a:endParaRPr lang="en-US" sz="1900" dirty="0"/>
          </a:p>
        </p:txBody>
      </p:sp>
      <p:sp>
        <p:nvSpPr>
          <p:cNvPr id="16" name="Text 14"/>
          <p:cNvSpPr/>
          <p:nvPr/>
        </p:nvSpPr>
        <p:spPr>
          <a:xfrm>
            <a:off x="4347924" y="5033367"/>
            <a:ext cx="2716768"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No runway needed; deployable in urban, forest, flood zones</a:t>
            </a:r>
            <a:endParaRPr lang="en-US" sz="1900" dirty="0"/>
          </a:p>
        </p:txBody>
      </p:sp>
      <p:sp>
        <p:nvSpPr>
          <p:cNvPr id="17" name="Text 15"/>
          <p:cNvSpPr/>
          <p:nvPr/>
        </p:nvSpPr>
        <p:spPr>
          <a:xfrm>
            <a:off x="7565946" y="5033367"/>
            <a:ext cx="271676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Requires clear launch/landing zones</a:t>
            </a:r>
            <a:endParaRPr lang="en-US" sz="1900" dirty="0"/>
          </a:p>
        </p:txBody>
      </p:sp>
      <p:sp>
        <p:nvSpPr>
          <p:cNvPr id="18" name="Text 16"/>
          <p:cNvSpPr/>
          <p:nvPr/>
        </p:nvSpPr>
        <p:spPr>
          <a:xfrm>
            <a:off x="10783967" y="5033367"/>
            <a:ext cx="272057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Requires clear launch/landing zones</a:t>
            </a:r>
            <a:endParaRPr lang="en-US" sz="1900" dirty="0"/>
          </a:p>
        </p:txBody>
      </p:sp>
      <p:sp>
        <p:nvSpPr>
          <p:cNvPr id="19" name="Shape 17"/>
          <p:cNvSpPr/>
          <p:nvPr/>
        </p:nvSpPr>
        <p:spPr>
          <a:xfrm>
            <a:off x="879038" y="6299478"/>
            <a:ext cx="12872323" cy="1051560"/>
          </a:xfrm>
          <a:prstGeom prst="rect">
            <a:avLst/>
          </a:prstGeom>
          <a:solidFill>
            <a:srgbClr val="000000">
              <a:alpha val="4000"/>
            </a:srgbClr>
          </a:solidFill>
          <a:ln/>
        </p:spPr>
      </p:sp>
      <p:sp>
        <p:nvSpPr>
          <p:cNvPr id="20" name="Text 18"/>
          <p:cNvSpPr/>
          <p:nvPr/>
        </p:nvSpPr>
        <p:spPr>
          <a:xfrm>
            <a:off x="1126093" y="6455093"/>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Advanced Control</a:t>
            </a:r>
            <a:endParaRPr lang="en-US" sz="1900" dirty="0"/>
          </a:p>
        </p:txBody>
      </p:sp>
      <p:sp>
        <p:nvSpPr>
          <p:cNvPr id="21" name="Text 19"/>
          <p:cNvSpPr/>
          <p:nvPr/>
        </p:nvSpPr>
        <p:spPr>
          <a:xfrm>
            <a:off x="4347924" y="6455093"/>
            <a:ext cx="271676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Seamless tilt-rotor transition for reliability</a:t>
            </a:r>
            <a:endParaRPr lang="en-US" sz="1900" dirty="0"/>
          </a:p>
        </p:txBody>
      </p:sp>
      <p:sp>
        <p:nvSpPr>
          <p:cNvPr id="22" name="Text 20"/>
          <p:cNvSpPr/>
          <p:nvPr/>
        </p:nvSpPr>
        <p:spPr>
          <a:xfrm>
            <a:off x="7565946" y="6455093"/>
            <a:ext cx="271676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Fixed-rotor control</a:t>
            </a:r>
            <a:endParaRPr lang="en-US" sz="1900" dirty="0"/>
          </a:p>
        </p:txBody>
      </p:sp>
      <p:sp>
        <p:nvSpPr>
          <p:cNvPr id="23" name="Text 21"/>
          <p:cNvSpPr/>
          <p:nvPr/>
        </p:nvSpPr>
        <p:spPr>
          <a:xfrm>
            <a:off x="10783967" y="6455093"/>
            <a:ext cx="2720578"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Fixed-rotor control</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6959" y="343257"/>
            <a:ext cx="8515826" cy="354568"/>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Verot's Propulsive Advantage: Quantifying the Difference</a:t>
            </a:r>
            <a:endParaRPr lang="en-US" sz="2200" dirty="0"/>
          </a:p>
        </p:txBody>
      </p:sp>
      <p:sp>
        <p:nvSpPr>
          <p:cNvPr id="3" name="Text 1"/>
          <p:cNvSpPr/>
          <p:nvPr/>
        </p:nvSpPr>
        <p:spPr>
          <a:xfrm>
            <a:off x="436959" y="947499"/>
            <a:ext cx="13756481" cy="187285"/>
          </a:xfrm>
          <a:prstGeom prst="rect">
            <a:avLst/>
          </a:prstGeom>
          <a:noFill/>
          <a:ln/>
        </p:spPr>
        <p:txBody>
          <a:bodyPr wrap="non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While traditional multi-rotor drones rely solely on propeller thrust for both lift and forward motion, often battling drag inefficiently in cruise flight, Verot's innovative tilt-rotor system drastically redefines propulsive efficiency.</a:t>
            </a:r>
            <a:endParaRPr lang="en-US" sz="950" dirty="0"/>
          </a:p>
        </p:txBody>
      </p:sp>
      <p:pic>
        <p:nvPicPr>
          <p:cNvPr id="4" name="Image 0" descr="preencoded.png"/>
          <p:cNvPicPr>
            <a:picLocks noChangeAspect="1"/>
          </p:cNvPicPr>
          <p:nvPr/>
        </p:nvPicPr>
        <p:blipFill>
          <a:blip r:embed="rId3"/>
          <a:stretch>
            <a:fillRect/>
          </a:stretch>
        </p:blipFill>
        <p:spPr>
          <a:xfrm>
            <a:off x="436959" y="1275159"/>
            <a:ext cx="13756481" cy="7703582"/>
          </a:xfrm>
          <a:prstGeom prst="rect">
            <a:avLst/>
          </a:prstGeom>
        </p:spPr>
      </p:pic>
      <p:sp>
        <p:nvSpPr>
          <p:cNvPr id="5" name="Text 2"/>
          <p:cNvSpPr/>
          <p:nvPr/>
        </p:nvSpPr>
        <p:spPr>
          <a:xfrm>
            <a:off x="436959" y="9119116"/>
            <a:ext cx="13756481" cy="374571"/>
          </a:xfrm>
          <a:prstGeom prst="rect">
            <a:avLst/>
          </a:prstGeom>
          <a:noFill/>
          <a:ln/>
        </p:spPr>
        <p:txBody>
          <a:bodyPr wrap="squar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By transitioning from vertical lift to fixed-wing flight, Verot leverages aerodynamic lift from its wings, allowing its propellers to focus almost entirely on generating forward thrust. This fundamental shift reduces the energy required to sustain flight, leading to a significantly higher effective propulsive force for a given power output compared to conventional drones.</a:t>
            </a:r>
            <a:endParaRPr lang="en-US" sz="950" dirty="0"/>
          </a:p>
        </p:txBody>
      </p:sp>
      <p:sp>
        <p:nvSpPr>
          <p:cNvPr id="6" name="Text 3"/>
          <p:cNvSpPr/>
          <p:nvPr/>
        </p:nvSpPr>
        <p:spPr>
          <a:xfrm>
            <a:off x="436959" y="9634061"/>
            <a:ext cx="13756481" cy="187285"/>
          </a:xfrm>
          <a:prstGeom prst="rect">
            <a:avLst/>
          </a:prstGeom>
          <a:noFill/>
          <a:ln/>
        </p:spPr>
        <p:txBody>
          <a:bodyPr wrap="none" lIns="0" tIns="0" rIns="0" bIns="0" rtlCol="0" anchor="t"/>
          <a:lstStyle/>
          <a:p>
            <a:pPr marL="0" indent="0" algn="l">
              <a:lnSpc>
                <a:spcPts val="1450"/>
              </a:lnSpc>
              <a:buNone/>
            </a:pPr>
            <a:r>
              <a:rPr lang="en-US" sz="950" dirty="0">
                <a:solidFill>
                  <a:srgbClr val="E2E6E9"/>
                </a:solidFill>
                <a:latin typeface="Source Sans 3" pitchFamily="34" charset="0"/>
                <a:ea typeface="Source Sans 3" pitchFamily="34" charset="-122"/>
                <a:cs typeface="Source Sans 3" pitchFamily="34" charset="-120"/>
              </a:rPr>
              <a:t>This efficiency translates directly into extended range, higher speeds, and greater payload capacity without increasing power consumption, making Verot a game-changer in VTOL drone technology.</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1370</Words>
  <Application>Microsoft Office PowerPoint</Application>
  <PresentationFormat>Custom</PresentationFormat>
  <Paragraphs>117</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Bhavesh Gunwal</cp:lastModifiedBy>
  <cp:revision>3</cp:revision>
  <dcterms:created xsi:type="dcterms:W3CDTF">2025-08-25T02:20:32Z</dcterms:created>
  <dcterms:modified xsi:type="dcterms:W3CDTF">2025-08-25T02:41:49Z</dcterms:modified>
</cp:coreProperties>
</file>